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3" r:id="rId6"/>
    <p:sldId id="264" r:id="rId7"/>
    <p:sldId id="265" r:id="rId8"/>
    <p:sldId id="305" r:id="rId9"/>
    <p:sldId id="262" r:id="rId10"/>
    <p:sldId id="259" r:id="rId11"/>
    <p:sldId id="289" r:id="rId12"/>
    <p:sldId id="273" r:id="rId13"/>
    <p:sldId id="284" r:id="rId14"/>
    <p:sldId id="287" r:id="rId15"/>
    <p:sldId id="307" r:id="rId16"/>
    <p:sldId id="268" r:id="rId17"/>
    <p:sldId id="260" r:id="rId18"/>
    <p:sldId id="267" r:id="rId19"/>
    <p:sldId id="285" r:id="rId20"/>
    <p:sldId id="276" r:id="rId21"/>
    <p:sldId id="286" r:id="rId22"/>
    <p:sldId id="288" r:id="rId23"/>
    <p:sldId id="266" r:id="rId24"/>
    <p:sldId id="261" r:id="rId25"/>
    <p:sldId id="271" r:id="rId26"/>
    <p:sldId id="306" r:id="rId27"/>
    <p:sldId id="275" r:id="rId28"/>
    <p:sldId id="277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49E51"/>
    <a:srgbClr val="FE6A7F"/>
    <a:srgbClr val="FF83A3"/>
    <a:srgbClr val="FCCFCE"/>
    <a:srgbClr val="F7F8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66" d="100"/>
          <a:sy n="66" d="100"/>
        </p:scale>
        <p:origin x="581" y="42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95590-6F0D-43A7-9060-C5417CB6D52A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A21578-503F-4C7B-AC8D-D13FD2DF1D0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4.jpeg"/><Relationship Id="rId3" Type="http://schemas.openxmlformats.org/officeDocument/2006/relationships/image" Target="../media/image23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5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emf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3" Type="http://schemas.openxmlformats.org/officeDocument/2006/relationships/image" Target="../media/image29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jpeg"/><Relationship Id="rId3" Type="http://schemas.openxmlformats.org/officeDocument/2006/relationships/image" Target="../media/image34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jpeg"/><Relationship Id="rId1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6.jpeg"/><Relationship Id="rId3" Type="http://schemas.openxmlformats.org/officeDocument/2006/relationships/image" Target="../media/image24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8.jpeg"/><Relationship Id="rId3" Type="http://schemas.openxmlformats.org/officeDocument/2006/relationships/image" Target="../media/image37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42.jpeg"/><Relationship Id="rId5" Type="http://schemas.openxmlformats.org/officeDocument/2006/relationships/image" Target="../media/image41.jpeg"/><Relationship Id="rId4" Type="http://schemas.openxmlformats.org/officeDocument/2006/relationships/image" Target="../media/image40.jpeg"/><Relationship Id="rId3" Type="http://schemas.openxmlformats.org/officeDocument/2006/relationships/image" Target="../media/image39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7.jpeg"/><Relationship Id="rId2" Type="http://schemas.openxmlformats.org/officeDocument/2006/relationships/image" Target="../media/image13.pn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3"/>
          <a:stretch>
            <a:fillRect/>
          </a:stretch>
        </p:blipFill>
        <p:spPr>
          <a:xfrm>
            <a:off x="-23397" y="0"/>
            <a:ext cx="12238892" cy="6857999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948690" y="1957070"/>
            <a:ext cx="29140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b="1">
                <a:solidFill>
                  <a:srgbClr val="00B050"/>
                </a:solidFill>
              </a:rPr>
              <a:t>树一树</a:t>
            </a:r>
            <a:endParaRPr lang="zh-CN" altLang="en-US" sz="5400" b="1">
              <a:solidFill>
                <a:srgbClr val="00B05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48690" y="2867025"/>
            <a:ext cx="66694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tx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只为想养成习惯却不能坚持的你</a:t>
            </a:r>
            <a:endParaRPr lang="zh-CN" altLang="en-US" sz="3600" dirty="0">
              <a:solidFill>
                <a:schemeClr val="tx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  <a:sym typeface="+mn-ea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041332" y="3773346"/>
            <a:ext cx="1122744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958148" y="3891029"/>
            <a:ext cx="4460111" cy="7372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Kung Fu does not bear the heart of the man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no pains,no gains,believe you can do it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1057910" y="4864735"/>
            <a:ext cx="2866390" cy="405130"/>
          </a:xfrm>
          <a:prstGeom prst="roundRect">
            <a:avLst/>
          </a:prstGeom>
          <a:solidFill>
            <a:schemeClr val="accent6"/>
          </a:solidFill>
          <a:ln>
            <a:solidFill>
              <a:srgbClr val="849E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088390" y="4879975"/>
            <a:ext cx="2695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  <a:cs typeface="Latha" panose="020B0604020202020204" pitchFamily="34" charset="0"/>
                <a:sym typeface="+mn-ea"/>
              </a:rPr>
              <a:t>东北林业大学           李振婷</a:t>
            </a:r>
            <a:endParaRPr lang="en-US" altLang="zh-CN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5835" y="3573780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2000" dirty="0">
                <a:solidFill>
                  <a:schemeClr val="tx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  <a:sym typeface="+mn-ea"/>
              </a:rPr>
              <a:t>习惯养成小程序</a:t>
            </a:r>
            <a:endParaRPr lang="zh-CN" altLang="en-US" sz="2000" dirty="0">
              <a:solidFill>
                <a:schemeClr val="tx1"/>
              </a:solidFill>
              <a:latin typeface="华康俪金黑W8(P)" panose="020B0800000000000000" pitchFamily="34" charset="-122"/>
              <a:ea typeface="华康俪金黑W8(P)" panose="020B0800000000000000" pitchFamily="34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170" y="974090"/>
            <a:ext cx="4733925" cy="5092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56" b="14844"/>
          <a:stretch>
            <a:fillRect/>
          </a:stretch>
        </p:blipFill>
        <p:spPr>
          <a:xfrm>
            <a:off x="-23495" y="4188460"/>
            <a:ext cx="12238355" cy="26695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242561" y="325428"/>
            <a:ext cx="17068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小程序介绍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875665" y="1219200"/>
            <a:ext cx="10369550" cy="552894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indent="0" algn="ctr">
              <a:lnSpc>
                <a:spcPct val="130000"/>
              </a:lnSpc>
            </a:pPr>
            <a:r>
              <a:rPr lang="en-US" altLang="zh-CN" sz="1200" b="1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2400" b="1">
              <a:solidFill>
                <a:srgbClr val="03B15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</a:pPr>
            <a:r>
              <a:rPr lang="en-US" altLang="zh-CN" sz="2400" b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———————————</a:t>
            </a:r>
            <a:r>
              <a:rPr lang="en-US" altLang="zh-CN" sz="2400" b="1">
                <a:solidFill>
                  <a:srgbClr val="03B1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400" b="1">
                <a:solidFill>
                  <a:srgbClr val="03B1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树一树”的开发寓意</a:t>
            </a:r>
            <a:r>
              <a:rPr lang="en-US" altLang="zh-CN" sz="2400" b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——————————</a:t>
            </a:r>
            <a:endParaRPr lang="en-US" altLang="zh-CN" sz="2800" b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</a:pPr>
            <a:r>
              <a:rPr lang="zh-CN" altLang="en-US" sz="2800" b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树一树、小程序的初衷意在激励、帮助当代年轻人一代养成良好健康的学习和生活习惯。特别是年轻的一代人能够像小树一样茁壮成长，最终成为国家的有用之才 </a:t>
            </a:r>
            <a:endParaRPr lang="zh-CN" altLang="en-US" sz="2800" b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</a:pPr>
            <a:r>
              <a:rPr lang="en-US" altLang="zh-CN" sz="2400" b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———————————</a:t>
            </a:r>
            <a:r>
              <a:rPr lang="en-US" altLang="zh-CN" sz="2400" b="1">
                <a:solidFill>
                  <a:srgbClr val="03B1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“</a:t>
            </a:r>
            <a:r>
              <a:rPr lang="zh-CN" altLang="en-US" sz="2400" b="1">
                <a:solidFill>
                  <a:srgbClr val="03B15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树一树”的开发目的</a:t>
            </a:r>
            <a:r>
              <a:rPr lang="en-US" altLang="zh-CN" sz="2400" b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——————————</a:t>
            </a:r>
            <a:endParaRPr lang="en-US" altLang="zh-CN" sz="2800" b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</a:pPr>
            <a:r>
              <a:rPr lang="zh-CN" altLang="en-US" sz="2800" b="0">
                <a:solidFill>
                  <a:srgbClr val="3F3F3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通过线上的树屋主题模拟商场，激发用户使用兴趣，从而使用户通过叶子币兑换的方式养成良好的学习，生活习惯；</a:t>
            </a:r>
            <a:endParaRPr lang="zh-CN" altLang="en-US" sz="2800" b="0">
              <a:solidFill>
                <a:srgbClr val="3F3F3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ctr">
              <a:lnSpc>
                <a:spcPct val="130000"/>
              </a:lnSpc>
            </a:pPr>
            <a:r>
              <a:rPr lang="zh-CN" altLang="en-US" sz="1600" b="0">
                <a:solidFill>
                  <a:srgbClr val="3B383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endParaRPr lang="zh-CN" altLang="en-US" sz="1600" b="0">
              <a:solidFill>
                <a:srgbClr val="3B383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432586" y="2420888"/>
            <a:ext cx="3370291" cy="1978362"/>
          </a:xfrm>
          <a:prstGeom prst="rect">
            <a:avLst/>
          </a:prstGeom>
          <a:solidFill>
            <a:srgbClr val="FF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1400" dirty="0"/>
          </a:p>
        </p:txBody>
      </p:sp>
      <p:sp>
        <p:nvSpPr>
          <p:cNvPr id="46" name="矩形 45"/>
          <p:cNvSpPr/>
          <p:nvPr/>
        </p:nvSpPr>
        <p:spPr>
          <a:xfrm>
            <a:off x="4608830" y="325428"/>
            <a:ext cx="29743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小程序亮点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新奇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 descr="Screenshot_20180625_153322"/>
          <p:cNvPicPr>
            <a:picLocks noChangeAspect="1"/>
          </p:cNvPicPr>
          <p:nvPr/>
        </p:nvPicPr>
        <p:blipFill>
          <a:blip r:embed="rId3"/>
          <a:srcRect t="9899" b="15783"/>
          <a:stretch>
            <a:fillRect/>
          </a:stretch>
        </p:blipFill>
        <p:spPr>
          <a:xfrm>
            <a:off x="1293495" y="1112520"/>
            <a:ext cx="2821940" cy="4194810"/>
          </a:xfrm>
          <a:prstGeom prst="rect">
            <a:avLst/>
          </a:prstGeom>
        </p:spPr>
      </p:pic>
      <p:pic>
        <p:nvPicPr>
          <p:cNvPr id="12" name="图片 11" descr="Screenshot_20180625_151931"/>
          <p:cNvPicPr>
            <a:picLocks noChangeAspect="1"/>
          </p:cNvPicPr>
          <p:nvPr/>
        </p:nvPicPr>
        <p:blipFill>
          <a:blip r:embed="rId4"/>
          <a:srcRect t="16357" b="5884"/>
          <a:stretch>
            <a:fillRect/>
          </a:stretch>
        </p:blipFill>
        <p:spPr>
          <a:xfrm>
            <a:off x="8072120" y="1112520"/>
            <a:ext cx="2696210" cy="419544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756150" y="2583180"/>
            <a:ext cx="2722880" cy="16916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2400">
                <a:solidFill>
                  <a:schemeClr val="bg1"/>
                </a:solidFill>
              </a:rPr>
              <a:t>有</a:t>
            </a:r>
            <a:r>
              <a:rPr lang="zh-CN" altLang="en-US" sz="3600" b="1">
                <a:solidFill>
                  <a:schemeClr val="bg1"/>
                </a:solidFill>
              </a:rPr>
              <a:t>美女</a:t>
            </a:r>
            <a:r>
              <a:rPr lang="zh-CN" altLang="en-US" sz="2400">
                <a:solidFill>
                  <a:schemeClr val="bg1"/>
                </a:solidFill>
              </a:rPr>
              <a:t>精灵？</a:t>
            </a:r>
            <a:endParaRPr lang="zh-CN" altLang="en-US" sz="2400">
              <a:solidFill>
                <a:schemeClr val="bg1"/>
              </a:solidFill>
            </a:endParaRPr>
          </a:p>
          <a:p>
            <a:pPr algn="ctr"/>
            <a:r>
              <a:rPr lang="zh-CN" altLang="en-US" sz="2400">
                <a:solidFill>
                  <a:schemeClr val="bg1"/>
                </a:solidFill>
              </a:rPr>
              <a:t>有豪宅</a:t>
            </a:r>
            <a:r>
              <a:rPr lang="zh-CN" altLang="en-US" sz="3600" b="1">
                <a:solidFill>
                  <a:schemeClr val="bg1"/>
                </a:solidFill>
              </a:rPr>
              <a:t>城堡</a:t>
            </a:r>
            <a:r>
              <a:rPr lang="zh-CN" altLang="en-US" sz="2800">
                <a:solidFill>
                  <a:schemeClr val="bg1"/>
                </a:solidFill>
              </a:rPr>
              <a:t>？</a:t>
            </a:r>
            <a:endParaRPr lang="zh-CN" altLang="en-US" sz="2800">
              <a:solidFill>
                <a:schemeClr val="bg1"/>
              </a:solidFill>
            </a:endParaRPr>
          </a:p>
          <a:p>
            <a:pPr algn="ctr"/>
            <a:r>
              <a:rPr lang="zh-CN" altLang="en-US" sz="2400">
                <a:solidFill>
                  <a:schemeClr val="bg1"/>
                </a:solidFill>
              </a:rPr>
              <a:t>你，还在</a:t>
            </a:r>
            <a:r>
              <a:rPr lang="zh-CN" altLang="en-US" sz="3200" b="1">
                <a:solidFill>
                  <a:schemeClr val="bg1"/>
                </a:solidFill>
              </a:rPr>
              <a:t>等</a:t>
            </a:r>
            <a:r>
              <a:rPr lang="zh-CN" altLang="en-US" sz="2400">
                <a:solidFill>
                  <a:schemeClr val="bg1"/>
                </a:solidFill>
              </a:rPr>
              <a:t>什么？</a:t>
            </a:r>
            <a:endParaRPr lang="zh-CN" altLang="en-US" sz="240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745740" y="5488305"/>
            <a:ext cx="61264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ym typeface="+mn-ea"/>
              </a:rPr>
              <a:t>用有房有车有美女帅哥的树屋商城，</a:t>
            </a:r>
            <a:endParaRPr lang="zh-CN" altLang="en-US">
              <a:sym typeface="+mn-ea"/>
            </a:endParaRPr>
          </a:p>
          <a:p>
            <a:pPr algn="ctr"/>
            <a:r>
              <a:rPr lang="zh-CN" altLang="en-US">
                <a:sym typeface="+mn-ea"/>
              </a:rPr>
              <a:t>侧面激励你坚持，让你在追求完美世界的过程中</a:t>
            </a:r>
            <a:endParaRPr lang="zh-CN" altLang="en-US">
              <a:sym typeface="+mn-ea"/>
            </a:endParaRPr>
          </a:p>
          <a:p>
            <a:pPr algn="ctr"/>
            <a:r>
              <a:rPr lang="zh-CN" altLang="en-US">
                <a:sym typeface="+mn-ea"/>
              </a:rPr>
              <a:t>变得完美同时不会让你过于枯燥，让你在快乐中养成好习惯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153343" y="325428"/>
            <a:ext cx="18853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小程序架构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825" y="1332865"/>
            <a:ext cx="9292590" cy="41916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153343" y="325428"/>
            <a:ext cx="188531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小程序架构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290" y="785495"/>
            <a:ext cx="9502140" cy="50939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sp>
        <p:nvSpPr>
          <p:cNvPr id="37" name="矩形 36"/>
          <p:cNvSpPr/>
          <p:nvPr/>
        </p:nvSpPr>
        <p:spPr>
          <a:xfrm>
            <a:off x="4632961" y="325428"/>
            <a:ext cx="2926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“树一树”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商业模式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1309250" y="1047622"/>
            <a:ext cx="7745850" cy="5571994"/>
            <a:chOff x="838" y="1295"/>
            <a:chExt cx="12103" cy="8580"/>
          </a:xfrm>
        </p:grpSpPr>
        <p:sp>
          <p:nvSpPr>
            <p:cNvPr id="4" name="弧形 3"/>
            <p:cNvSpPr/>
            <p:nvPr/>
          </p:nvSpPr>
          <p:spPr>
            <a:xfrm rot="18900000" flipH="1">
              <a:off x="6651" y="2296"/>
              <a:ext cx="6265" cy="6265"/>
            </a:xfrm>
            <a:prstGeom prst="arc">
              <a:avLst>
                <a:gd name="adj1" fmla="val 13784754"/>
                <a:gd name="adj2" fmla="val 18471045"/>
              </a:avLst>
            </a:prstGeom>
            <a:ln w="57150">
              <a:solidFill>
                <a:srgbClr val="849E5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8457" y="2203"/>
              <a:ext cx="486" cy="486"/>
            </a:xfrm>
            <a:prstGeom prst="ellipse">
              <a:avLst/>
            </a:prstGeom>
            <a:solidFill>
              <a:srgbClr val="849E51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椭圆 1"/>
            <p:cNvSpPr/>
            <p:nvPr/>
          </p:nvSpPr>
          <p:spPr>
            <a:xfrm>
              <a:off x="6604" y="4092"/>
              <a:ext cx="486" cy="486"/>
            </a:xfrm>
            <a:prstGeom prst="ellipse">
              <a:avLst/>
            </a:prstGeom>
            <a:solidFill>
              <a:srgbClr val="849E51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38" y="1295"/>
              <a:ext cx="7745" cy="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b="1" dirty="0">
                  <a:solidFill>
                    <a:srgbClr val="849E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实体奖品</a:t>
              </a:r>
              <a:r>
                <a:rPr lang="en-US" altLang="zh-CN" b="1" dirty="0">
                  <a:solidFill>
                    <a:srgbClr val="849E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---</a:t>
              </a:r>
              <a:r>
                <a:rPr lang="zh-CN" altLang="en-US" b="1" dirty="0">
                  <a:solidFill>
                    <a:srgbClr val="849E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客户端：</a:t>
              </a:r>
              <a:endParaRPr lang="zh-CN" altLang="en-US" b="1" dirty="0">
                <a:solidFill>
                  <a:srgbClr val="849E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用户：完成养成习惯任务，免费获得实体商品奖励。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商店：我们帮你宣传，你为我们提供奖品 。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141" y="3356"/>
              <a:ext cx="5432" cy="24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b="1" dirty="0">
                  <a:solidFill>
                    <a:srgbClr val="849E5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广告兑现：</a:t>
              </a:r>
              <a:endParaRPr lang="zh-CN" altLang="en-US" b="1" dirty="0">
                <a:solidFill>
                  <a:srgbClr val="849E5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buNone/>
              </a:pPr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一篇文章的最终曝光量达到30000次，广告点击次数有500多次，点击量为1.6%多一点，最终转化为到账217.56元。一次点击能赚4角2分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en-US" altLang="zh-CN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172" y="6080"/>
              <a:ext cx="5432" cy="17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b="1" dirty="0">
                  <a:solidFill>
                    <a:srgbClr val="FE6A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奖励大赛：</a:t>
              </a:r>
              <a:endParaRPr lang="zh-CN" altLang="en-US" b="1" dirty="0">
                <a:solidFill>
                  <a:srgbClr val="FE6A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加入奖励大赛只需三元报名费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前几名获得丰厚奖金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有开启人数限制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弧形 22"/>
            <p:cNvSpPr/>
            <p:nvPr/>
          </p:nvSpPr>
          <p:spPr>
            <a:xfrm rot="18349744" flipH="1">
              <a:off x="6676" y="2227"/>
              <a:ext cx="6265" cy="6265"/>
            </a:xfrm>
            <a:prstGeom prst="arc">
              <a:avLst>
                <a:gd name="adj1" fmla="val 18847159"/>
                <a:gd name="adj2" fmla="val 1812330"/>
              </a:avLst>
            </a:prstGeom>
            <a:ln w="57150">
              <a:solidFill>
                <a:srgbClr val="FF83A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031" y="8550"/>
              <a:ext cx="5432" cy="1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r"/>
              <a:r>
                <a:rPr lang="zh-CN" altLang="en-US" b="1" dirty="0">
                  <a:solidFill>
                    <a:srgbClr val="FE6A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疯狂模式</a:t>
              </a:r>
              <a:r>
                <a:rPr lang="en-US" altLang="zh-CN" b="1" dirty="0">
                  <a:solidFill>
                    <a:srgbClr val="FE6A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b="1" dirty="0">
                  <a:solidFill>
                    <a:srgbClr val="FE6A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契约投资：</a:t>
              </a:r>
              <a:endParaRPr lang="zh-CN" altLang="en-US" b="1" dirty="0">
                <a:solidFill>
                  <a:srgbClr val="FE6A7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缴纳定金，坚持习惯特定天数后</a:t>
              </a:r>
              <a:endParaRPr lang="en-US" altLang="zh-CN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/>
              <a:r>
                <a:rPr lang="zh-CN" altLang="en-US" sz="16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返还全额定金，并且奖励  </a:t>
              </a:r>
              <a:endParaRPr lang="zh-CN" altLang="en-US" sz="16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6596" y="6158"/>
              <a:ext cx="486" cy="486"/>
            </a:xfrm>
            <a:prstGeom prst="ellipse">
              <a:avLst/>
            </a:prstGeom>
            <a:solidFill>
              <a:srgbClr val="FF83A3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椭圆 11"/>
            <p:cNvSpPr/>
            <p:nvPr/>
          </p:nvSpPr>
          <p:spPr>
            <a:xfrm>
              <a:off x="8446" y="8099"/>
              <a:ext cx="486" cy="486"/>
            </a:xfrm>
            <a:prstGeom prst="ellipse">
              <a:avLst/>
            </a:prstGeom>
            <a:solidFill>
              <a:srgbClr val="FF83A3"/>
            </a:solidFill>
            <a:ln w="349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6765" y="3285"/>
              <a:ext cx="3480" cy="108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-171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实体奖品</a:t>
              </a:r>
              <a:endParaRPr kumimoji="0" lang="zh-CN" altLang="en-US" sz="2000" b="1" i="0" u="none" strike="noStrike" kern="0" cap="none" spc="-171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-171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广告兑现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7577" y="6351"/>
              <a:ext cx="1768" cy="1088"/>
            </a:xfrm>
            <a:prstGeom prst="rect">
              <a:avLst/>
            </a:prstGeom>
          </p:spPr>
          <p:txBody>
            <a:bodyPr wrap="square">
              <a:spAutoFit/>
            </a:bodyPr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-171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奖励大赛</a:t>
              </a:r>
              <a:endParaRPr kumimoji="0" lang="en-US" altLang="zh-CN" sz="2000" b="1" i="0" u="none" strike="noStrike" kern="0" cap="none" spc="-171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0" cap="none" spc="-171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疯狂投资</a:t>
              </a:r>
              <a:endParaRPr kumimoji="0" lang="zh-CN" alt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56" name="图片 2"/>
          <p:cNvPicPr>
            <a:picLocks noChangeAspect="1"/>
          </p:cNvPicPr>
          <p:nvPr/>
        </p:nvPicPr>
        <p:blipFill>
          <a:blip r:embed="rId3"/>
          <a:srcRect l="70520" t="29123" b="24349"/>
          <a:stretch>
            <a:fillRect/>
          </a:stretch>
        </p:blipFill>
        <p:spPr>
          <a:xfrm>
            <a:off x="7589520" y="2426335"/>
            <a:ext cx="2240280" cy="21405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87" y="2133600"/>
            <a:ext cx="3062025" cy="3448865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1501416" y="2651760"/>
            <a:ext cx="2087604" cy="708660"/>
          </a:xfrm>
          <a:prstGeom prst="rect">
            <a:avLst/>
          </a:prstGeom>
          <a:solidFill>
            <a:srgbClr val="FF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33736" y="2651760"/>
            <a:ext cx="2087604" cy="708660"/>
          </a:xfrm>
          <a:prstGeom prst="rect">
            <a:avLst/>
          </a:prstGeom>
          <a:solidFill>
            <a:srgbClr val="849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6196" y="3890036"/>
            <a:ext cx="3416774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   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整体在风格上是以一种积极向上，激励年轻人一代，有梦想，有力量的黄色作为主色调，象征了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积极进取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，不断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超越自我的奋进精神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，同时用绿色作为点缀色，体现了当代年轻人勃勃生机，不断成长的特点。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88393" y="3521974"/>
            <a:ext cx="132588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暖色为主调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969366" y="3890036"/>
            <a:ext cx="3416774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整体给人一种积极、乐观、超越、坚持视觉感受，整体多以大圆角矩形为设计元素，设计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大胆张扬，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符合当代年轻人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不断超越，不拘一格</a:t>
            </a:r>
            <a:r>
              <a:rPr lang="zh-CN" altLang="en-US" sz="140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的特点，与树一树的寓意不谋而合</a:t>
            </a:r>
            <a:endParaRPr lang="zh-CN" altLang="en-US" sz="140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9128573" y="3521974"/>
            <a:ext cx="1097280" cy="36830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圆角矩形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004845" y="2724249"/>
            <a:ext cx="8928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smtClean="0">
                <a:solidFill>
                  <a:schemeClr val="bg1"/>
                </a:solidFill>
                <a:cs typeface="+mn-ea"/>
                <a:sym typeface="+mn-lt"/>
              </a:rPr>
              <a:t>50%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9144754" y="2724249"/>
            <a:ext cx="89281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3600" smtClean="0">
                <a:solidFill>
                  <a:schemeClr val="bg1"/>
                </a:solidFill>
                <a:cs typeface="+mn-ea"/>
                <a:sym typeface="+mn-lt"/>
              </a:rPr>
              <a:t>50%</a:t>
            </a:r>
            <a:endParaRPr lang="zh-CN" altLang="en-US" sz="36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474528" y="325428"/>
            <a:ext cx="324294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“树一树”UI设计理念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3"/>
          <a:stretch>
            <a:fillRect/>
          </a:stretch>
        </p:blipFill>
        <p:spPr>
          <a:xfrm>
            <a:off x="-46892" y="0"/>
            <a:ext cx="12238892" cy="6857999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901943" y="3420964"/>
            <a:ext cx="1783385" cy="1783385"/>
          </a:xfrm>
          <a:prstGeom prst="ellipse">
            <a:avLst/>
          </a:prstGeom>
          <a:solidFill>
            <a:srgbClr val="FF83A3">
              <a:alpha val="70000"/>
            </a:srgbClr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847373" y="4630631"/>
            <a:ext cx="573718" cy="573718"/>
          </a:xfrm>
          <a:prstGeom prst="ellipse">
            <a:avLst/>
          </a:prstGeom>
          <a:solidFill>
            <a:srgbClr val="FF83A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23" name="MH_Others_1"/>
          <p:cNvSpPr txBox="1"/>
          <p:nvPr>
            <p:custDataLst>
              <p:tags r:id="rId2"/>
            </p:custDataLst>
          </p:nvPr>
        </p:nvSpPr>
        <p:spPr>
          <a:xfrm>
            <a:off x="1335180" y="2466042"/>
            <a:ext cx="954114" cy="313922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37500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27100" dirty="0">
                <a:solidFill>
                  <a:srgbClr val="523A2C"/>
                </a:solidFill>
              </a:rPr>
              <a:t>3</a:t>
            </a:r>
            <a:endParaRPr lang="zh-CN" altLang="en-US" sz="27100" dirty="0">
              <a:solidFill>
                <a:srgbClr val="523A2C"/>
              </a:solidFill>
            </a:endParaRPr>
          </a:p>
        </p:txBody>
      </p:sp>
      <p:sp>
        <p:nvSpPr>
          <p:cNvPr id="24" name="Rectangle 47"/>
          <p:cNvSpPr/>
          <p:nvPr/>
        </p:nvSpPr>
        <p:spPr>
          <a:xfrm>
            <a:off x="3855720" y="3758565"/>
            <a:ext cx="4242435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小程序具体功能介绍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55845" y="4373352"/>
            <a:ext cx="4362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kolor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suum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mement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bereh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ubat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jeurawat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talak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licen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Lorem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240" y="4648200"/>
            <a:ext cx="2501123" cy="2209799"/>
          </a:xfrm>
          <a:prstGeom prst="rect">
            <a:avLst/>
          </a:prstGeom>
        </p:spPr>
      </p:pic>
      <p:sp>
        <p:nvSpPr>
          <p:cNvPr id="23" name="菱形 22"/>
          <p:cNvSpPr/>
          <p:nvPr/>
        </p:nvSpPr>
        <p:spPr>
          <a:xfrm rot="16200000">
            <a:off x="829945" y="1766546"/>
            <a:ext cx="3992880" cy="4024654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菱形 23"/>
          <p:cNvSpPr/>
          <p:nvPr/>
        </p:nvSpPr>
        <p:spPr>
          <a:xfrm>
            <a:off x="7302010" y="1766546"/>
            <a:ext cx="3992880" cy="4024654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5" name="菱形 24"/>
          <p:cNvSpPr/>
          <p:nvPr/>
        </p:nvSpPr>
        <p:spPr>
          <a:xfrm rot="16200000">
            <a:off x="4099315" y="1783056"/>
            <a:ext cx="3992880" cy="4024654"/>
          </a:xfrm>
          <a:prstGeom prst="diamond">
            <a:avLst/>
          </a:prstGeom>
          <a:solidFill>
            <a:srgbClr val="FF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99230" y="325428"/>
            <a:ext cx="41935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小程序功能介绍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习惯养成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753485" y="1343660"/>
            <a:ext cx="8650941" cy="4901565"/>
            <a:chOff x="3841" y="2992"/>
            <a:chExt cx="11472" cy="5920"/>
          </a:xfrm>
        </p:grpSpPr>
        <p:pic>
          <p:nvPicPr>
            <p:cNvPr id="10" name="图片 2" descr="TIM截图201806100314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41" y="3201"/>
              <a:ext cx="3090" cy="5501"/>
            </a:xfrm>
            <a:prstGeom prst="rect">
              <a:avLst/>
            </a:prstGeom>
            <a:effectLst/>
          </p:spPr>
        </p:pic>
        <p:pic>
          <p:nvPicPr>
            <p:cNvPr id="13" name="图片 2" descr="TIM截图2018061003132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32" y="2992"/>
              <a:ext cx="3335" cy="5920"/>
            </a:xfrm>
            <a:prstGeom prst="rect">
              <a:avLst/>
            </a:prstGeom>
            <a:effectLst>
              <a:softEdge rad="190500"/>
            </a:effectLst>
          </p:spPr>
        </p:pic>
        <p:pic>
          <p:nvPicPr>
            <p:cNvPr id="14" name="图片 2" descr="TIM截图2018061003140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2380" y="3097"/>
              <a:ext cx="2933" cy="5586"/>
            </a:xfrm>
            <a:prstGeom prst="rect">
              <a:avLst/>
            </a:prstGeom>
            <a:effectLst>
              <a:softEdge rad="38100"/>
            </a:effectLst>
          </p:spPr>
        </p:pic>
      </p:grpSp>
      <p:sp>
        <p:nvSpPr>
          <p:cNvPr id="3" name="文本框 2"/>
          <p:cNvSpPr txBox="1"/>
          <p:nvPr/>
        </p:nvSpPr>
        <p:spPr>
          <a:xfrm>
            <a:off x="2369820" y="60559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单词积累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47360" y="60559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早起签到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749665" y="60559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运动步数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240" y="4648200"/>
            <a:ext cx="2501123" cy="2209799"/>
          </a:xfrm>
          <a:prstGeom prst="rect">
            <a:avLst/>
          </a:prstGeom>
        </p:spPr>
      </p:pic>
      <p:sp>
        <p:nvSpPr>
          <p:cNvPr id="23" name="菱形 22"/>
          <p:cNvSpPr/>
          <p:nvPr/>
        </p:nvSpPr>
        <p:spPr>
          <a:xfrm rot="16200000">
            <a:off x="2195830" y="1750671"/>
            <a:ext cx="3992880" cy="4024654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菱形 23"/>
          <p:cNvSpPr/>
          <p:nvPr/>
        </p:nvSpPr>
        <p:spPr>
          <a:xfrm>
            <a:off x="6204730" y="1734796"/>
            <a:ext cx="3992880" cy="4024654"/>
          </a:xfrm>
          <a:prstGeom prst="diamond">
            <a:avLst/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999230" y="325428"/>
            <a:ext cx="41935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小程序功能介绍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习惯养成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3643630" y="60559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心情果实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652385" y="60559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知识问答</a:t>
            </a:r>
            <a:endParaRPr lang="zh-CN" altLang="en-US"/>
          </a:p>
        </p:txBody>
      </p:sp>
      <p:pic>
        <p:nvPicPr>
          <p:cNvPr id="12" name="图片 2" descr="TIM截图201806100315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6428" y="1928813"/>
            <a:ext cx="2051685" cy="3668395"/>
          </a:xfrm>
          <a:prstGeom prst="rect">
            <a:avLst/>
          </a:prstGeom>
        </p:spPr>
      </p:pic>
      <p:pic>
        <p:nvPicPr>
          <p:cNvPr id="11" name="图片 2" descr="TIM截图201806100313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1845" y="1929130"/>
            <a:ext cx="2118360" cy="37306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cxnSp>
        <p:nvCxnSpPr>
          <p:cNvPr id="131" name="直接连接符 130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999230" y="325428"/>
            <a:ext cx="4193540" cy="4603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小程序功能介绍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树屋商城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703580" y="1280160"/>
            <a:ext cx="10834370" cy="4691380"/>
            <a:chOff x="700" y="2328"/>
            <a:chExt cx="17062" cy="7388"/>
          </a:xfrm>
        </p:grpSpPr>
        <p:sp>
          <p:nvSpPr>
            <p:cNvPr id="124" name="矩形 123"/>
            <p:cNvSpPr/>
            <p:nvPr/>
          </p:nvSpPr>
          <p:spPr>
            <a:xfrm>
              <a:off x="9568" y="3453"/>
              <a:ext cx="3672" cy="615"/>
            </a:xfrm>
            <a:prstGeom prst="rect">
              <a:avLst/>
            </a:prstGeom>
            <a:solidFill>
              <a:srgbClr val="849E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房屋商城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TextBox 18"/>
            <p:cNvSpPr txBox="1"/>
            <p:nvPr/>
          </p:nvSpPr>
          <p:spPr>
            <a:xfrm>
              <a:off x="9368" y="4158"/>
              <a:ext cx="8370" cy="1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 defTabSz="914400">
                <a:lnSpc>
                  <a:spcPct val="130000"/>
                </a:lnSpc>
                <a:defRPr sz="30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Levenim MT" panose="02010502060101010101" pitchFamily="2" charset="-79"/>
                  <a:sym typeface="+mn-ea"/>
                </a:rPr>
                <a:t>商城中有着很多房屋样式可以购买，会展示房屋外部图片，价格，房屋介绍，但未购买前只能查看外部，购买后可查看内部</a:t>
              </a:r>
              <a:endPara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9568" y="5400"/>
              <a:ext cx="3672" cy="653"/>
            </a:xfrm>
            <a:prstGeom prst="rect">
              <a:avLst/>
            </a:prstGeom>
            <a:solidFill>
              <a:srgbClr val="FF8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精灵商城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TextBox 18"/>
            <p:cNvSpPr txBox="1"/>
            <p:nvPr/>
          </p:nvSpPr>
          <p:spPr>
            <a:xfrm>
              <a:off x="9392" y="6143"/>
              <a:ext cx="8370" cy="1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  <a:sym typeface="+mn-ea"/>
                </a:rPr>
                <a:t>商城中有着很多精灵样式可以购买，购买前只可查看精灵样式图片，价格，人物介绍，购买后可喂养精灵，可对话，可婚配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9568" y="7358"/>
              <a:ext cx="3672" cy="597"/>
            </a:xfrm>
            <a:prstGeom prst="rect">
              <a:avLst/>
            </a:prstGeom>
            <a:solidFill>
              <a:srgbClr val="849E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车辆商城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TextBox 18"/>
            <p:cNvSpPr txBox="1"/>
            <p:nvPr/>
          </p:nvSpPr>
          <p:spPr>
            <a:xfrm>
              <a:off x="9392" y="8117"/>
              <a:ext cx="8370" cy="1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 defTabSz="914400">
                <a:lnSpc>
                  <a:spcPct val="130000"/>
                </a:lnSpc>
                <a:defRPr sz="30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Levenim MT" panose="02010502060101010101" pitchFamily="2" charset="-79"/>
                  <a:sym typeface="+mn-ea"/>
                </a:rPr>
                <a:t>商城中有着很多车辆样式可以购买，会展示车辆外部图片，价格，介绍，但未购买前只能查看外部，购买后可查看内部，</a:t>
              </a:r>
              <a:endParaRPr lang="en-US" altLang="zh-CN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  <a:sym typeface="+mn-ea"/>
              </a:endParaRPr>
            </a:p>
          </p:txBody>
        </p:sp>
        <p:pic>
          <p:nvPicPr>
            <p:cNvPr id="42" name="图片 2" descr="TIM截图20180610031522"/>
            <p:cNvPicPr>
              <a:picLocks noChangeAspect="1"/>
            </p:cNvPicPr>
            <p:nvPr/>
          </p:nvPicPr>
          <p:blipFill>
            <a:blip r:embed="rId3"/>
            <a:srcRect l="313" t="10622" r="-313" b="2176"/>
            <a:stretch>
              <a:fillRect/>
            </a:stretch>
          </p:blipFill>
          <p:spPr>
            <a:xfrm>
              <a:off x="5106" y="2328"/>
              <a:ext cx="4262" cy="7388"/>
            </a:xfrm>
            <a:prstGeom prst="rect">
              <a:avLst/>
            </a:prstGeom>
          </p:spPr>
        </p:pic>
        <p:pic>
          <p:nvPicPr>
            <p:cNvPr id="2" name="图片 1" descr="Screenshot_20180628_220141"/>
            <p:cNvPicPr>
              <a:picLocks noChangeAspect="1"/>
            </p:cNvPicPr>
            <p:nvPr/>
          </p:nvPicPr>
          <p:blipFill>
            <a:blip r:embed="rId4"/>
            <a:srcRect t="9477" b="12745"/>
            <a:stretch>
              <a:fillRect/>
            </a:stretch>
          </p:blipFill>
          <p:spPr>
            <a:xfrm>
              <a:off x="700" y="2328"/>
              <a:ext cx="4406" cy="738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214"/>
          <a:stretch>
            <a:fillRect/>
          </a:stretch>
        </p:blipFill>
        <p:spPr>
          <a:xfrm>
            <a:off x="-1" y="1"/>
            <a:ext cx="12192001" cy="6858000"/>
          </a:xfrm>
          <a:prstGeom prst="rect">
            <a:avLst/>
          </a:prstGeom>
        </p:spPr>
      </p:pic>
      <p:sp>
        <p:nvSpPr>
          <p:cNvPr id="10" name="Rectangle 47"/>
          <p:cNvSpPr/>
          <p:nvPr/>
        </p:nvSpPr>
        <p:spPr>
          <a:xfrm>
            <a:off x="7317740" y="2296795"/>
            <a:ext cx="3467100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项目背景及立意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Rectangle 47"/>
          <p:cNvSpPr/>
          <p:nvPr/>
        </p:nvSpPr>
        <p:spPr>
          <a:xfrm>
            <a:off x="7296150" y="3203575"/>
            <a:ext cx="3488690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小程序项目内容介绍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2" name="Rectangle 47"/>
          <p:cNvSpPr/>
          <p:nvPr/>
        </p:nvSpPr>
        <p:spPr>
          <a:xfrm>
            <a:off x="7296150" y="4109720"/>
            <a:ext cx="3488055" cy="861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小程序具体功能介绍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dist"/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3" name="Rectangle 47"/>
          <p:cNvSpPr/>
          <p:nvPr/>
        </p:nvSpPr>
        <p:spPr>
          <a:xfrm>
            <a:off x="7296150" y="5033645"/>
            <a:ext cx="3487420" cy="4305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小程序团队及技术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4" name="Rectangle 47"/>
          <p:cNvSpPr/>
          <p:nvPr/>
        </p:nvSpPr>
        <p:spPr>
          <a:xfrm>
            <a:off x="6739384" y="2296935"/>
            <a:ext cx="51660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01.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5" name="Rectangle 47"/>
          <p:cNvSpPr/>
          <p:nvPr/>
        </p:nvSpPr>
        <p:spPr>
          <a:xfrm>
            <a:off x="6739384" y="3203400"/>
            <a:ext cx="51660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02.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Rectangle 47"/>
          <p:cNvSpPr/>
          <p:nvPr/>
        </p:nvSpPr>
        <p:spPr>
          <a:xfrm>
            <a:off x="6739384" y="4109865"/>
            <a:ext cx="51660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03.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" name="Rectangle 47"/>
          <p:cNvSpPr/>
          <p:nvPr/>
        </p:nvSpPr>
        <p:spPr>
          <a:xfrm>
            <a:off x="6739384" y="5016330"/>
            <a:ext cx="516608" cy="4308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en-US" altLang="zh-CN" sz="280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04.</a:t>
            </a: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 flipH="1">
            <a:off x="10112220" y="1"/>
            <a:ext cx="2079780" cy="1508817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009386" y="1295897"/>
            <a:ext cx="32220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b="1">
                <a:solidFill>
                  <a:srgbClr val="FF83A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zh-CN" altLang="en-US" sz="3600" b="1">
              <a:solidFill>
                <a:srgbClr val="FF83A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cxnSp>
        <p:nvCxnSpPr>
          <p:cNvPr id="131" name="直接连接符 130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3999230" y="325428"/>
            <a:ext cx="4193540" cy="460375"/>
          </a:xfrm>
          <a:prstGeom prst="rect">
            <a:avLst/>
          </a:prstGeom>
        </p:spPr>
        <p:txBody>
          <a:bodyPr wrap="none">
            <a:spAutoFit/>
          </a:bodyPr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小程序功能介绍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我的树屋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42340" y="1607820"/>
            <a:ext cx="10824210" cy="3968750"/>
            <a:chOff x="716" y="3060"/>
            <a:chExt cx="17046" cy="6250"/>
          </a:xfrm>
        </p:grpSpPr>
        <p:sp>
          <p:nvSpPr>
            <p:cNvPr id="124" name="矩形 123"/>
            <p:cNvSpPr/>
            <p:nvPr/>
          </p:nvSpPr>
          <p:spPr>
            <a:xfrm>
              <a:off x="9568" y="3453"/>
              <a:ext cx="3672" cy="615"/>
            </a:xfrm>
            <a:prstGeom prst="rect">
              <a:avLst/>
            </a:prstGeom>
            <a:solidFill>
              <a:srgbClr val="849E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我的树屋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5" name="TextBox 18"/>
            <p:cNvSpPr txBox="1"/>
            <p:nvPr/>
          </p:nvSpPr>
          <p:spPr>
            <a:xfrm>
              <a:off x="9368" y="4158"/>
              <a:ext cx="8370" cy="1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 defTabSz="914400">
                <a:lnSpc>
                  <a:spcPct val="130000"/>
                </a:lnSpc>
                <a:defRPr sz="30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</a:rPr>
                <a:t>点击可查看树屋内部景象，</a:t>
              </a:r>
              <a:r>
                <a:rPr lang="zh-CN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Levenim MT" panose="02010502060101010101" pitchFamily="2" charset="-79"/>
                  <a:sym typeface="+mn-ea"/>
                </a:rPr>
                <a:t>显示已购买的房屋，可以更换，向好友展示房屋</a:t>
              </a:r>
              <a:endPara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</p:txBody>
        </p:sp>
        <p:sp>
          <p:nvSpPr>
            <p:cNvPr id="126" name="矩形 125"/>
            <p:cNvSpPr/>
            <p:nvPr/>
          </p:nvSpPr>
          <p:spPr>
            <a:xfrm>
              <a:off x="9568" y="5400"/>
              <a:ext cx="3672" cy="653"/>
            </a:xfrm>
            <a:prstGeom prst="rect">
              <a:avLst/>
            </a:prstGeom>
            <a:solidFill>
              <a:srgbClr val="FF8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我的精灵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7" name="TextBox 18"/>
            <p:cNvSpPr txBox="1"/>
            <p:nvPr/>
          </p:nvSpPr>
          <p:spPr>
            <a:xfrm>
              <a:off x="9392" y="6143"/>
              <a:ext cx="8370" cy="102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  <a:sym typeface="+mn-ea"/>
                </a:rPr>
                <a:t>可喂养精灵，与其对话，可将自己获得的房屋和精灵分享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  <a:p>
              <a:pPr>
                <a:lnSpc>
                  <a:spcPct val="130000"/>
                </a:lnSpc>
                <a:defRPr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  <a:sym typeface="+mn-ea"/>
                </a:rPr>
                <a:t>买，显示购买后的精灵的成长状态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9568" y="7358"/>
              <a:ext cx="3672" cy="597"/>
            </a:xfrm>
            <a:prstGeom prst="rect">
              <a:avLst/>
            </a:prstGeom>
            <a:solidFill>
              <a:srgbClr val="849E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叶子币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TextBox 18"/>
            <p:cNvSpPr txBox="1"/>
            <p:nvPr/>
          </p:nvSpPr>
          <p:spPr>
            <a:xfrm>
              <a:off x="9392" y="8117"/>
              <a:ext cx="8370" cy="58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l" defTabSz="914400">
                <a:lnSpc>
                  <a:spcPct val="130000"/>
                </a:lnSpc>
                <a:defRPr sz="3000" b="1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微软雅黑" panose="020B0503020204020204" pitchFamily="34" charset="-122"/>
                </a:defRPr>
              </a:pPr>
              <a:r>
                <a:rPr lang="zh-CN" altLang="en-US" sz="1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  <a:sym typeface="+mn-ea"/>
                </a:rPr>
                <a:t>可充值叶子币，显示叶子币数，根据叶子币排名</a:t>
              </a:r>
              <a:endParaRPr lang="zh-CN" altLang="en-US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  <a:sym typeface="+mn-ea"/>
              </a:endParaRPr>
            </a:p>
          </p:txBody>
        </p:sp>
        <p:pic>
          <p:nvPicPr>
            <p:cNvPr id="12" name="图片 11" descr="Screenshot_20180625_151931"/>
            <p:cNvPicPr>
              <a:picLocks noChangeAspect="1"/>
            </p:cNvPicPr>
            <p:nvPr/>
          </p:nvPicPr>
          <p:blipFill>
            <a:blip r:embed="rId3"/>
            <a:srcRect t="16357" b="5884"/>
            <a:stretch>
              <a:fillRect/>
            </a:stretch>
          </p:blipFill>
          <p:spPr>
            <a:xfrm>
              <a:off x="716" y="3060"/>
              <a:ext cx="3909" cy="6081"/>
            </a:xfrm>
            <a:prstGeom prst="rect">
              <a:avLst/>
            </a:prstGeom>
          </p:spPr>
        </p:pic>
        <p:pic>
          <p:nvPicPr>
            <p:cNvPr id="24" name="图片 23" descr="Screenshot_20180625_151926"/>
            <p:cNvPicPr>
              <a:picLocks noChangeAspect="1"/>
            </p:cNvPicPr>
            <p:nvPr/>
          </p:nvPicPr>
          <p:blipFill>
            <a:blip r:embed="rId4"/>
            <a:srcRect t="18365" b="12197"/>
            <a:stretch>
              <a:fillRect/>
            </a:stretch>
          </p:blipFill>
          <p:spPr>
            <a:xfrm>
              <a:off x="4893" y="3060"/>
              <a:ext cx="4499" cy="6251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4216400" y="2211070"/>
            <a:ext cx="3370580" cy="2437130"/>
          </a:xfrm>
          <a:prstGeom prst="rect">
            <a:avLst/>
          </a:prstGeom>
          <a:solidFill>
            <a:srgbClr val="FF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1400" dirty="0"/>
              <a:t> 可添加别人为自己的好友；只有自己的好友可查看房屋精灵样式，</a:t>
            </a:r>
            <a:endParaRPr lang="zh-CN" altLang="en-US" sz="1400" dirty="0"/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 可查看排行榜，排行榜中显示叶子币总数前几名用户，可添加好友；</a:t>
            </a:r>
            <a:endParaRPr lang="zh-CN" altLang="en-US" sz="1400" dirty="0"/>
          </a:p>
          <a:p>
            <a:pPr algn="ctr">
              <a:lnSpc>
                <a:spcPct val="150000"/>
              </a:lnSpc>
            </a:pPr>
            <a:r>
              <a:rPr lang="zh-CN" altLang="en-US" sz="1400" dirty="0"/>
              <a:t> 还有社区页面会显示新上线的房屋样式以及好友的打卡分享</a:t>
            </a:r>
            <a:endParaRPr lang="zh-CN" altLang="en-US" sz="1400" dirty="0"/>
          </a:p>
        </p:txBody>
      </p:sp>
      <p:sp>
        <p:nvSpPr>
          <p:cNvPr id="46" name="矩形 45"/>
          <p:cNvSpPr/>
          <p:nvPr/>
        </p:nvSpPr>
        <p:spPr>
          <a:xfrm>
            <a:off x="3999230" y="325428"/>
            <a:ext cx="41935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小程序功能介绍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我的好友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 descr="好友"/>
          <p:cNvPicPr>
            <a:picLocks noChangeAspect="1"/>
          </p:cNvPicPr>
          <p:nvPr/>
        </p:nvPicPr>
        <p:blipFill>
          <a:blip r:embed="rId3"/>
          <a:srcRect l="27249" t="16310" r="39872" b="19155"/>
          <a:stretch>
            <a:fillRect/>
          </a:stretch>
        </p:blipFill>
        <p:spPr>
          <a:xfrm>
            <a:off x="1189355" y="1012825"/>
            <a:ext cx="3027045" cy="5173345"/>
          </a:xfrm>
          <a:prstGeom prst="rect">
            <a:avLst/>
          </a:prstGeom>
        </p:spPr>
      </p:pic>
      <p:pic>
        <p:nvPicPr>
          <p:cNvPr id="2" name="图片 1" descr="Screenshot_20180628_222256"/>
          <p:cNvPicPr>
            <a:picLocks noChangeAspect="1"/>
          </p:cNvPicPr>
          <p:nvPr/>
        </p:nvPicPr>
        <p:blipFill>
          <a:blip r:embed="rId4"/>
          <a:srcRect t="9478" b="5809"/>
          <a:stretch>
            <a:fillRect/>
          </a:stretch>
        </p:blipFill>
        <p:spPr>
          <a:xfrm>
            <a:off x="7663180" y="1012825"/>
            <a:ext cx="3051810" cy="5172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sp>
        <p:nvSpPr>
          <p:cNvPr id="9" name="Freeform 19"/>
          <p:cNvSpPr>
            <a:spLocks noEditPoints="1"/>
          </p:cNvSpPr>
          <p:nvPr/>
        </p:nvSpPr>
        <p:spPr bwMode="auto">
          <a:xfrm>
            <a:off x="4055677" y="1966209"/>
            <a:ext cx="4080646" cy="3670738"/>
          </a:xfrm>
          <a:custGeom>
            <a:avLst/>
            <a:gdLst>
              <a:gd name="T0" fmla="*/ 233 w 747"/>
              <a:gd name="T1" fmla="*/ 0 h 672"/>
              <a:gd name="T2" fmla="*/ 306 w 747"/>
              <a:gd name="T3" fmla="*/ 37 h 672"/>
              <a:gd name="T4" fmla="*/ 374 w 747"/>
              <a:gd name="T5" fmla="*/ 66 h 672"/>
              <a:gd name="T6" fmla="*/ 444 w 747"/>
              <a:gd name="T7" fmla="*/ 33 h 672"/>
              <a:gd name="T8" fmla="*/ 514 w 747"/>
              <a:gd name="T9" fmla="*/ 0 h 672"/>
              <a:gd name="T10" fmla="*/ 606 w 747"/>
              <a:gd name="T11" fmla="*/ 92 h 672"/>
              <a:gd name="T12" fmla="*/ 601 w 747"/>
              <a:gd name="T13" fmla="*/ 122 h 672"/>
              <a:gd name="T14" fmla="*/ 594 w 747"/>
              <a:gd name="T15" fmla="*/ 154 h 672"/>
              <a:gd name="T16" fmla="*/ 643 w 747"/>
              <a:gd name="T17" fmla="*/ 237 h 672"/>
              <a:gd name="T18" fmla="*/ 681 w 747"/>
              <a:gd name="T19" fmla="*/ 248 h 672"/>
              <a:gd name="T20" fmla="*/ 747 w 747"/>
              <a:gd name="T21" fmla="*/ 336 h 672"/>
              <a:gd name="T22" fmla="*/ 679 w 747"/>
              <a:gd name="T23" fmla="*/ 424 h 672"/>
              <a:gd name="T24" fmla="*/ 644 w 747"/>
              <a:gd name="T25" fmla="*/ 434 h 672"/>
              <a:gd name="T26" fmla="*/ 594 w 747"/>
              <a:gd name="T27" fmla="*/ 517 h 672"/>
              <a:gd name="T28" fmla="*/ 602 w 747"/>
              <a:gd name="T29" fmla="*/ 552 h 672"/>
              <a:gd name="T30" fmla="*/ 606 w 747"/>
              <a:gd name="T31" fmla="*/ 580 h 672"/>
              <a:gd name="T32" fmla="*/ 514 w 747"/>
              <a:gd name="T33" fmla="*/ 672 h 672"/>
              <a:gd name="T34" fmla="*/ 449 w 747"/>
              <a:gd name="T35" fmla="*/ 644 h 672"/>
              <a:gd name="T36" fmla="*/ 422 w 747"/>
              <a:gd name="T37" fmla="*/ 620 h 672"/>
              <a:gd name="T38" fmla="*/ 373 w 747"/>
              <a:gd name="T39" fmla="*/ 606 h 672"/>
              <a:gd name="T40" fmla="*/ 323 w 747"/>
              <a:gd name="T41" fmla="*/ 621 h 672"/>
              <a:gd name="T42" fmla="*/ 284 w 747"/>
              <a:gd name="T43" fmla="*/ 655 h 672"/>
              <a:gd name="T44" fmla="*/ 233 w 747"/>
              <a:gd name="T45" fmla="*/ 672 h 672"/>
              <a:gd name="T46" fmla="*/ 141 w 747"/>
              <a:gd name="T47" fmla="*/ 580 h 672"/>
              <a:gd name="T48" fmla="*/ 146 w 747"/>
              <a:gd name="T49" fmla="*/ 551 h 672"/>
              <a:gd name="T50" fmla="*/ 152 w 747"/>
              <a:gd name="T51" fmla="*/ 528 h 672"/>
              <a:gd name="T52" fmla="*/ 153 w 747"/>
              <a:gd name="T53" fmla="*/ 519 h 672"/>
              <a:gd name="T54" fmla="*/ 69 w 747"/>
              <a:gd name="T55" fmla="*/ 425 h 672"/>
              <a:gd name="T56" fmla="*/ 0 w 747"/>
              <a:gd name="T57" fmla="*/ 336 h 672"/>
              <a:gd name="T58" fmla="*/ 74 w 747"/>
              <a:gd name="T59" fmla="*/ 246 h 672"/>
              <a:gd name="T60" fmla="*/ 153 w 747"/>
              <a:gd name="T61" fmla="*/ 153 h 672"/>
              <a:gd name="T62" fmla="*/ 147 w 747"/>
              <a:gd name="T63" fmla="*/ 124 h 672"/>
              <a:gd name="T64" fmla="*/ 141 w 747"/>
              <a:gd name="T65" fmla="*/ 92 h 672"/>
              <a:gd name="T66" fmla="*/ 233 w 747"/>
              <a:gd name="T67" fmla="*/ 0 h 672"/>
              <a:gd name="T68" fmla="*/ 180 w 747"/>
              <a:gd name="T69" fmla="*/ 310 h 672"/>
              <a:gd name="T70" fmla="*/ 184 w 747"/>
              <a:gd name="T71" fmla="*/ 336 h 672"/>
              <a:gd name="T72" fmla="*/ 180 w 747"/>
              <a:gd name="T73" fmla="*/ 364 h 672"/>
              <a:gd name="T74" fmla="*/ 220 w 747"/>
              <a:gd name="T75" fmla="*/ 482 h 672"/>
              <a:gd name="T76" fmla="*/ 247 w 747"/>
              <a:gd name="T77" fmla="*/ 490 h 672"/>
              <a:gd name="T78" fmla="*/ 278 w 747"/>
              <a:gd name="T79" fmla="*/ 500 h 672"/>
              <a:gd name="T80" fmla="*/ 304 w 747"/>
              <a:gd name="T81" fmla="*/ 524 h 672"/>
              <a:gd name="T82" fmla="*/ 319 w 747"/>
              <a:gd name="T83" fmla="*/ 538 h 672"/>
              <a:gd name="T84" fmla="*/ 373 w 747"/>
              <a:gd name="T85" fmla="*/ 555 h 672"/>
              <a:gd name="T86" fmla="*/ 429 w 747"/>
              <a:gd name="T87" fmla="*/ 537 h 672"/>
              <a:gd name="T88" fmla="*/ 445 w 747"/>
              <a:gd name="T89" fmla="*/ 521 h 672"/>
              <a:gd name="T90" fmla="*/ 470 w 747"/>
              <a:gd name="T91" fmla="*/ 500 h 672"/>
              <a:gd name="T92" fmla="*/ 503 w 747"/>
              <a:gd name="T93" fmla="*/ 490 h 672"/>
              <a:gd name="T94" fmla="*/ 523 w 747"/>
              <a:gd name="T95" fmla="*/ 484 h 672"/>
              <a:gd name="T96" fmla="*/ 576 w 747"/>
              <a:gd name="T97" fmla="*/ 398 h 672"/>
              <a:gd name="T98" fmla="*/ 569 w 747"/>
              <a:gd name="T99" fmla="*/ 368 h 672"/>
              <a:gd name="T100" fmla="*/ 563 w 747"/>
              <a:gd name="T101" fmla="*/ 336 h 672"/>
              <a:gd name="T102" fmla="*/ 569 w 747"/>
              <a:gd name="T103" fmla="*/ 304 h 672"/>
              <a:gd name="T104" fmla="*/ 575 w 747"/>
              <a:gd name="T105" fmla="*/ 274 h 672"/>
              <a:gd name="T106" fmla="*/ 524 w 747"/>
              <a:gd name="T107" fmla="*/ 190 h 672"/>
              <a:gd name="T108" fmla="*/ 500 w 747"/>
              <a:gd name="T109" fmla="*/ 182 h 672"/>
              <a:gd name="T110" fmla="*/ 472 w 747"/>
              <a:gd name="T111" fmla="*/ 173 h 672"/>
              <a:gd name="T112" fmla="*/ 445 w 747"/>
              <a:gd name="T113" fmla="*/ 152 h 672"/>
              <a:gd name="T114" fmla="*/ 374 w 747"/>
              <a:gd name="T115" fmla="*/ 119 h 672"/>
              <a:gd name="T116" fmla="*/ 302 w 747"/>
              <a:gd name="T117" fmla="*/ 152 h 672"/>
              <a:gd name="T118" fmla="*/ 253 w 747"/>
              <a:gd name="T119" fmla="*/ 182 h 672"/>
              <a:gd name="T120" fmla="*/ 173 w 747"/>
              <a:gd name="T121" fmla="*/ 275 h 672"/>
              <a:gd name="T122" fmla="*/ 180 w 747"/>
              <a:gd name="T123" fmla="*/ 31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47" h="672">
                <a:moveTo>
                  <a:pt x="233" y="0"/>
                </a:moveTo>
                <a:cubicBezTo>
                  <a:pt x="262" y="0"/>
                  <a:pt x="289" y="14"/>
                  <a:pt x="306" y="37"/>
                </a:cubicBezTo>
                <a:cubicBezTo>
                  <a:pt x="321" y="57"/>
                  <a:pt x="349" y="66"/>
                  <a:pt x="374" y="66"/>
                </a:cubicBezTo>
                <a:cubicBezTo>
                  <a:pt x="402" y="66"/>
                  <a:pt x="426" y="55"/>
                  <a:pt x="444" y="33"/>
                </a:cubicBezTo>
                <a:cubicBezTo>
                  <a:pt x="461" y="12"/>
                  <a:pt x="487" y="0"/>
                  <a:pt x="514" y="0"/>
                </a:cubicBezTo>
                <a:cubicBezTo>
                  <a:pt x="565" y="0"/>
                  <a:pt x="606" y="41"/>
                  <a:pt x="606" y="92"/>
                </a:cubicBezTo>
                <a:cubicBezTo>
                  <a:pt x="606" y="103"/>
                  <a:pt x="604" y="112"/>
                  <a:pt x="601" y="122"/>
                </a:cubicBezTo>
                <a:cubicBezTo>
                  <a:pt x="598" y="133"/>
                  <a:pt x="594" y="143"/>
                  <a:pt x="594" y="154"/>
                </a:cubicBezTo>
                <a:cubicBezTo>
                  <a:pt x="594" y="189"/>
                  <a:pt x="613" y="220"/>
                  <a:pt x="643" y="237"/>
                </a:cubicBezTo>
                <a:cubicBezTo>
                  <a:pt x="655" y="244"/>
                  <a:pt x="669" y="244"/>
                  <a:pt x="681" y="248"/>
                </a:cubicBezTo>
                <a:cubicBezTo>
                  <a:pt x="720" y="259"/>
                  <a:pt x="747" y="295"/>
                  <a:pt x="747" y="336"/>
                </a:cubicBezTo>
                <a:cubicBezTo>
                  <a:pt x="747" y="377"/>
                  <a:pt x="719" y="414"/>
                  <a:pt x="679" y="424"/>
                </a:cubicBezTo>
                <a:cubicBezTo>
                  <a:pt x="667" y="428"/>
                  <a:pt x="655" y="428"/>
                  <a:pt x="644" y="434"/>
                </a:cubicBezTo>
                <a:cubicBezTo>
                  <a:pt x="613" y="450"/>
                  <a:pt x="594" y="482"/>
                  <a:pt x="594" y="517"/>
                </a:cubicBezTo>
                <a:cubicBezTo>
                  <a:pt x="594" y="529"/>
                  <a:pt x="598" y="541"/>
                  <a:pt x="602" y="552"/>
                </a:cubicBezTo>
                <a:cubicBezTo>
                  <a:pt x="604" y="561"/>
                  <a:pt x="606" y="570"/>
                  <a:pt x="606" y="580"/>
                </a:cubicBezTo>
                <a:cubicBezTo>
                  <a:pt x="606" y="631"/>
                  <a:pt x="565" y="672"/>
                  <a:pt x="514" y="672"/>
                </a:cubicBezTo>
                <a:cubicBezTo>
                  <a:pt x="490" y="672"/>
                  <a:pt x="466" y="662"/>
                  <a:pt x="449" y="644"/>
                </a:cubicBezTo>
                <a:cubicBezTo>
                  <a:pt x="440" y="635"/>
                  <a:pt x="433" y="626"/>
                  <a:pt x="422" y="620"/>
                </a:cubicBezTo>
                <a:cubicBezTo>
                  <a:pt x="407" y="611"/>
                  <a:pt x="390" y="606"/>
                  <a:pt x="373" y="606"/>
                </a:cubicBezTo>
                <a:cubicBezTo>
                  <a:pt x="355" y="606"/>
                  <a:pt x="338" y="611"/>
                  <a:pt x="323" y="621"/>
                </a:cubicBezTo>
                <a:cubicBezTo>
                  <a:pt x="308" y="630"/>
                  <a:pt x="297" y="644"/>
                  <a:pt x="284" y="655"/>
                </a:cubicBezTo>
                <a:cubicBezTo>
                  <a:pt x="268" y="667"/>
                  <a:pt x="253" y="672"/>
                  <a:pt x="233" y="672"/>
                </a:cubicBezTo>
                <a:cubicBezTo>
                  <a:pt x="182" y="672"/>
                  <a:pt x="141" y="631"/>
                  <a:pt x="141" y="580"/>
                </a:cubicBezTo>
                <a:cubicBezTo>
                  <a:pt x="141" y="570"/>
                  <a:pt x="144" y="561"/>
                  <a:pt x="146" y="551"/>
                </a:cubicBezTo>
                <a:cubicBezTo>
                  <a:pt x="149" y="543"/>
                  <a:pt x="151" y="536"/>
                  <a:pt x="152" y="528"/>
                </a:cubicBezTo>
                <a:cubicBezTo>
                  <a:pt x="152" y="525"/>
                  <a:pt x="153" y="522"/>
                  <a:pt x="153" y="519"/>
                </a:cubicBezTo>
                <a:cubicBezTo>
                  <a:pt x="153" y="466"/>
                  <a:pt x="117" y="437"/>
                  <a:pt x="69" y="425"/>
                </a:cubicBezTo>
                <a:cubicBezTo>
                  <a:pt x="29" y="414"/>
                  <a:pt x="0" y="378"/>
                  <a:pt x="0" y="336"/>
                </a:cubicBezTo>
                <a:cubicBezTo>
                  <a:pt x="0" y="292"/>
                  <a:pt x="31" y="254"/>
                  <a:pt x="74" y="246"/>
                </a:cubicBezTo>
                <a:cubicBezTo>
                  <a:pt x="120" y="236"/>
                  <a:pt x="153" y="201"/>
                  <a:pt x="153" y="153"/>
                </a:cubicBezTo>
                <a:cubicBezTo>
                  <a:pt x="153" y="142"/>
                  <a:pt x="150" y="134"/>
                  <a:pt x="147" y="124"/>
                </a:cubicBezTo>
                <a:cubicBezTo>
                  <a:pt x="143" y="113"/>
                  <a:pt x="141" y="103"/>
                  <a:pt x="141" y="92"/>
                </a:cubicBezTo>
                <a:cubicBezTo>
                  <a:pt x="141" y="41"/>
                  <a:pt x="182" y="0"/>
                  <a:pt x="233" y="0"/>
                </a:cubicBezTo>
                <a:close/>
                <a:moveTo>
                  <a:pt x="180" y="310"/>
                </a:moveTo>
                <a:cubicBezTo>
                  <a:pt x="183" y="318"/>
                  <a:pt x="184" y="327"/>
                  <a:pt x="184" y="336"/>
                </a:cubicBezTo>
                <a:cubicBezTo>
                  <a:pt x="184" y="345"/>
                  <a:pt x="183" y="355"/>
                  <a:pt x="180" y="364"/>
                </a:cubicBezTo>
                <a:cubicBezTo>
                  <a:pt x="165" y="409"/>
                  <a:pt x="176" y="458"/>
                  <a:pt x="220" y="482"/>
                </a:cubicBezTo>
                <a:cubicBezTo>
                  <a:pt x="228" y="486"/>
                  <a:pt x="238" y="488"/>
                  <a:pt x="247" y="490"/>
                </a:cubicBezTo>
                <a:cubicBezTo>
                  <a:pt x="258" y="492"/>
                  <a:pt x="268" y="495"/>
                  <a:pt x="278" y="500"/>
                </a:cubicBezTo>
                <a:cubicBezTo>
                  <a:pt x="289" y="506"/>
                  <a:pt x="296" y="514"/>
                  <a:pt x="304" y="524"/>
                </a:cubicBezTo>
                <a:cubicBezTo>
                  <a:pt x="309" y="529"/>
                  <a:pt x="313" y="534"/>
                  <a:pt x="319" y="538"/>
                </a:cubicBezTo>
                <a:cubicBezTo>
                  <a:pt x="335" y="549"/>
                  <a:pt x="354" y="555"/>
                  <a:pt x="373" y="555"/>
                </a:cubicBezTo>
                <a:cubicBezTo>
                  <a:pt x="393" y="555"/>
                  <a:pt x="412" y="549"/>
                  <a:pt x="429" y="537"/>
                </a:cubicBezTo>
                <a:cubicBezTo>
                  <a:pt x="435" y="533"/>
                  <a:pt x="440" y="527"/>
                  <a:pt x="445" y="521"/>
                </a:cubicBezTo>
                <a:cubicBezTo>
                  <a:pt x="453" y="513"/>
                  <a:pt x="460" y="506"/>
                  <a:pt x="470" y="500"/>
                </a:cubicBezTo>
                <a:cubicBezTo>
                  <a:pt x="480" y="494"/>
                  <a:pt x="491" y="492"/>
                  <a:pt x="503" y="490"/>
                </a:cubicBezTo>
                <a:cubicBezTo>
                  <a:pt x="509" y="489"/>
                  <a:pt x="516" y="487"/>
                  <a:pt x="523" y="484"/>
                </a:cubicBezTo>
                <a:cubicBezTo>
                  <a:pt x="555" y="468"/>
                  <a:pt x="576" y="435"/>
                  <a:pt x="576" y="398"/>
                </a:cubicBezTo>
                <a:cubicBezTo>
                  <a:pt x="576" y="388"/>
                  <a:pt x="573" y="378"/>
                  <a:pt x="569" y="368"/>
                </a:cubicBezTo>
                <a:cubicBezTo>
                  <a:pt x="566" y="357"/>
                  <a:pt x="563" y="347"/>
                  <a:pt x="563" y="336"/>
                </a:cubicBezTo>
                <a:cubicBezTo>
                  <a:pt x="563" y="325"/>
                  <a:pt x="566" y="315"/>
                  <a:pt x="569" y="304"/>
                </a:cubicBezTo>
                <a:cubicBezTo>
                  <a:pt x="572" y="295"/>
                  <a:pt x="575" y="285"/>
                  <a:pt x="575" y="274"/>
                </a:cubicBezTo>
                <a:cubicBezTo>
                  <a:pt x="575" y="239"/>
                  <a:pt x="555" y="206"/>
                  <a:pt x="524" y="190"/>
                </a:cubicBezTo>
                <a:cubicBezTo>
                  <a:pt x="516" y="186"/>
                  <a:pt x="508" y="184"/>
                  <a:pt x="500" y="182"/>
                </a:cubicBezTo>
                <a:cubicBezTo>
                  <a:pt x="490" y="180"/>
                  <a:pt x="481" y="178"/>
                  <a:pt x="472" y="173"/>
                </a:cubicBezTo>
                <a:cubicBezTo>
                  <a:pt x="462" y="168"/>
                  <a:pt x="453" y="161"/>
                  <a:pt x="445" y="152"/>
                </a:cubicBezTo>
                <a:cubicBezTo>
                  <a:pt x="426" y="130"/>
                  <a:pt x="402" y="119"/>
                  <a:pt x="374" y="119"/>
                </a:cubicBezTo>
                <a:cubicBezTo>
                  <a:pt x="345" y="119"/>
                  <a:pt x="321" y="131"/>
                  <a:pt x="302" y="152"/>
                </a:cubicBezTo>
                <a:cubicBezTo>
                  <a:pt x="289" y="167"/>
                  <a:pt x="272" y="177"/>
                  <a:pt x="253" y="182"/>
                </a:cubicBezTo>
                <a:cubicBezTo>
                  <a:pt x="206" y="192"/>
                  <a:pt x="173" y="225"/>
                  <a:pt x="173" y="275"/>
                </a:cubicBezTo>
                <a:cubicBezTo>
                  <a:pt x="173" y="288"/>
                  <a:pt x="177" y="298"/>
                  <a:pt x="180" y="31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 w="317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endParaRPr lang="zh-CN" altLang="en-US">
              <a:solidFill>
                <a:srgbClr val="3F7EE5"/>
              </a:solidFill>
              <a:cs typeface="+mn-ea"/>
              <a:sym typeface="+mn-lt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940492" y="2083308"/>
            <a:ext cx="768033" cy="765725"/>
          </a:xfrm>
          <a:prstGeom prst="ellipse">
            <a:avLst/>
          </a:prstGeom>
          <a:solidFill>
            <a:srgbClr val="FF83A3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A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6478864" y="2083308"/>
            <a:ext cx="770339" cy="765725"/>
          </a:xfrm>
          <a:prstGeom prst="ellipse">
            <a:avLst/>
          </a:prstGeom>
          <a:solidFill>
            <a:srgbClr val="849E51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B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2" name="Oval 8"/>
          <p:cNvSpPr>
            <a:spLocks noChangeArrowheads="1"/>
          </p:cNvSpPr>
          <p:nvPr/>
        </p:nvSpPr>
        <p:spPr bwMode="auto">
          <a:xfrm>
            <a:off x="7249202" y="3414102"/>
            <a:ext cx="772646" cy="770338"/>
          </a:xfrm>
          <a:prstGeom prst="ellipse">
            <a:avLst/>
          </a:prstGeom>
          <a:solidFill>
            <a:srgbClr val="FF83A3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C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3" name="Oval 9"/>
          <p:cNvSpPr>
            <a:spLocks noChangeArrowheads="1"/>
          </p:cNvSpPr>
          <p:nvPr/>
        </p:nvSpPr>
        <p:spPr bwMode="auto">
          <a:xfrm>
            <a:off x="4170154" y="3414102"/>
            <a:ext cx="770339" cy="770338"/>
          </a:xfrm>
          <a:prstGeom prst="ellipse">
            <a:avLst/>
          </a:prstGeom>
          <a:solidFill>
            <a:srgbClr val="849E51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F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4" name="Oval 10"/>
          <p:cNvSpPr>
            <a:spLocks noChangeArrowheads="1"/>
          </p:cNvSpPr>
          <p:nvPr/>
        </p:nvSpPr>
        <p:spPr bwMode="auto">
          <a:xfrm>
            <a:off x="4940492" y="4754121"/>
            <a:ext cx="768033" cy="770338"/>
          </a:xfrm>
          <a:prstGeom prst="ellipse">
            <a:avLst/>
          </a:prstGeom>
          <a:solidFill>
            <a:srgbClr val="FF83A3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E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5" name="Oval 11"/>
          <p:cNvSpPr>
            <a:spLocks noChangeArrowheads="1"/>
          </p:cNvSpPr>
          <p:nvPr/>
        </p:nvSpPr>
        <p:spPr bwMode="auto">
          <a:xfrm>
            <a:off x="6478864" y="4754121"/>
            <a:ext cx="770339" cy="770338"/>
          </a:xfrm>
          <a:prstGeom prst="ellipse">
            <a:avLst/>
          </a:prstGeom>
          <a:solidFill>
            <a:srgbClr val="849E51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3200">
                <a:solidFill>
                  <a:schemeClr val="bg1"/>
                </a:solidFill>
                <a:cs typeface="+mn-ea"/>
                <a:sym typeface="+mn-lt"/>
              </a:rPr>
              <a:t>D</a:t>
            </a:r>
            <a:endParaRPr lang="zh-CN" altLang="en-US" sz="3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6" name="TextBox 11"/>
          <p:cNvSpPr txBox="1"/>
          <p:nvPr/>
        </p:nvSpPr>
        <p:spPr>
          <a:xfrm>
            <a:off x="1964988" y="1966208"/>
            <a:ext cx="2657812" cy="730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sz="1600" dirty="0" err="1">
                <a:sym typeface="+mn-ea"/>
              </a:rPr>
              <a:t>习惯养成</a:t>
            </a:r>
            <a:endParaRPr lang="zh-CN" sz="1600" dirty="0" err="1">
              <a:sym typeface="+mn-ea"/>
            </a:endParaRPr>
          </a:p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，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7" name="Freeform 5"/>
          <p:cNvSpPr>
            <a:spLocks noEditPoints="1"/>
          </p:cNvSpPr>
          <p:nvPr/>
        </p:nvSpPr>
        <p:spPr bwMode="auto">
          <a:xfrm>
            <a:off x="5567521" y="3273252"/>
            <a:ext cx="1056959" cy="1056652"/>
          </a:xfrm>
          <a:custGeom>
            <a:avLst/>
            <a:gdLst>
              <a:gd name="T0" fmla="*/ 1243 w 1456"/>
              <a:gd name="T1" fmla="*/ 213 h 1456"/>
              <a:gd name="T2" fmla="*/ 1243 w 1456"/>
              <a:gd name="T3" fmla="*/ 1243 h 1456"/>
              <a:gd name="T4" fmla="*/ 213 w 1456"/>
              <a:gd name="T5" fmla="*/ 1243 h 1456"/>
              <a:gd name="T6" fmla="*/ 213 w 1456"/>
              <a:gd name="T7" fmla="*/ 213 h 1456"/>
              <a:gd name="T8" fmla="*/ 1200 w 1456"/>
              <a:gd name="T9" fmla="*/ 256 h 1456"/>
              <a:gd name="T10" fmla="*/ 1020 w 1456"/>
              <a:gd name="T11" fmla="*/ 220 h 1456"/>
              <a:gd name="T12" fmla="*/ 1318 w 1456"/>
              <a:gd name="T13" fmla="*/ 414 h 1456"/>
              <a:gd name="T14" fmla="*/ 1395 w 1456"/>
              <a:gd name="T15" fmla="*/ 698 h 1456"/>
              <a:gd name="T16" fmla="*/ 1109 w 1456"/>
              <a:gd name="T17" fmla="*/ 475 h 1456"/>
              <a:gd name="T18" fmla="*/ 1395 w 1456"/>
              <a:gd name="T19" fmla="*/ 698 h 1456"/>
              <a:gd name="T20" fmla="*/ 1319 w 1456"/>
              <a:gd name="T21" fmla="*/ 1039 h 1456"/>
              <a:gd name="T22" fmla="*/ 1020 w 1456"/>
              <a:gd name="T23" fmla="*/ 1236 h 1456"/>
              <a:gd name="T24" fmla="*/ 1200 w 1456"/>
              <a:gd name="T25" fmla="*/ 1200 h 1456"/>
              <a:gd name="T26" fmla="*/ 1395 w 1456"/>
              <a:gd name="T27" fmla="*/ 758 h 1456"/>
              <a:gd name="T28" fmla="*/ 1109 w 1456"/>
              <a:gd name="T29" fmla="*/ 979 h 1456"/>
              <a:gd name="T30" fmla="*/ 256 w 1456"/>
              <a:gd name="T31" fmla="*/ 1200 h 1456"/>
              <a:gd name="T32" fmla="*/ 436 w 1456"/>
              <a:gd name="T33" fmla="*/ 1236 h 1456"/>
              <a:gd name="T34" fmla="*/ 137 w 1456"/>
              <a:gd name="T35" fmla="*/ 1039 h 1456"/>
              <a:gd name="T36" fmla="*/ 61 w 1456"/>
              <a:gd name="T37" fmla="*/ 758 h 1456"/>
              <a:gd name="T38" fmla="*/ 347 w 1456"/>
              <a:gd name="T39" fmla="*/ 979 h 1456"/>
              <a:gd name="T40" fmla="*/ 61 w 1456"/>
              <a:gd name="T41" fmla="*/ 758 h 1456"/>
              <a:gd name="T42" fmla="*/ 138 w 1456"/>
              <a:gd name="T43" fmla="*/ 414 h 1456"/>
              <a:gd name="T44" fmla="*/ 436 w 1456"/>
              <a:gd name="T45" fmla="*/ 220 h 1456"/>
              <a:gd name="T46" fmla="*/ 256 w 1456"/>
              <a:gd name="T47" fmla="*/ 256 h 1456"/>
              <a:gd name="T48" fmla="*/ 61 w 1456"/>
              <a:gd name="T49" fmla="*/ 698 h 1456"/>
              <a:gd name="T50" fmla="*/ 347 w 1456"/>
              <a:gd name="T51" fmla="*/ 475 h 1456"/>
              <a:gd name="T52" fmla="*/ 383 w 1456"/>
              <a:gd name="T53" fmla="*/ 698 h 1456"/>
              <a:gd name="T54" fmla="*/ 698 w 1456"/>
              <a:gd name="T55" fmla="*/ 475 h 1456"/>
              <a:gd name="T56" fmla="*/ 383 w 1456"/>
              <a:gd name="T57" fmla="*/ 698 h 1456"/>
              <a:gd name="T58" fmla="*/ 1073 w 1456"/>
              <a:gd name="T59" fmla="*/ 698 h 1456"/>
              <a:gd name="T60" fmla="*/ 758 w 1456"/>
              <a:gd name="T61" fmla="*/ 475 h 1456"/>
              <a:gd name="T62" fmla="*/ 1073 w 1456"/>
              <a:gd name="T63" fmla="*/ 758 h 1456"/>
              <a:gd name="T64" fmla="*/ 758 w 1456"/>
              <a:gd name="T65" fmla="*/ 979 h 1456"/>
              <a:gd name="T66" fmla="*/ 1073 w 1456"/>
              <a:gd name="T67" fmla="*/ 758 h 1456"/>
              <a:gd name="T68" fmla="*/ 383 w 1456"/>
              <a:gd name="T69" fmla="*/ 758 h 1456"/>
              <a:gd name="T70" fmla="*/ 698 w 1456"/>
              <a:gd name="T71" fmla="*/ 979 h 1456"/>
              <a:gd name="T72" fmla="*/ 967 w 1456"/>
              <a:gd name="T73" fmla="*/ 249 h 1456"/>
              <a:gd name="T74" fmla="*/ 758 w 1456"/>
              <a:gd name="T75" fmla="*/ 414 h 1456"/>
              <a:gd name="T76" fmla="*/ 967 w 1456"/>
              <a:gd name="T77" fmla="*/ 249 h 1456"/>
              <a:gd name="T78" fmla="*/ 1033 w 1456"/>
              <a:gd name="T79" fmla="*/ 1039 h 1456"/>
              <a:gd name="T80" fmla="*/ 758 w 1456"/>
              <a:gd name="T81" fmla="*/ 1393 h 1456"/>
              <a:gd name="T82" fmla="*/ 489 w 1456"/>
              <a:gd name="T83" fmla="*/ 1207 h 1456"/>
              <a:gd name="T84" fmla="*/ 698 w 1456"/>
              <a:gd name="T85" fmla="*/ 1039 h 1456"/>
              <a:gd name="T86" fmla="*/ 489 w 1456"/>
              <a:gd name="T87" fmla="*/ 1207 h 1456"/>
              <a:gd name="T88" fmla="*/ 423 w 1456"/>
              <a:gd name="T89" fmla="*/ 414 h 1456"/>
              <a:gd name="T90" fmla="*/ 698 w 1456"/>
              <a:gd name="T91" fmla="*/ 63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56" h="1456">
                <a:moveTo>
                  <a:pt x="728" y="0"/>
                </a:moveTo>
                <a:cubicBezTo>
                  <a:pt x="929" y="0"/>
                  <a:pt x="1111" y="81"/>
                  <a:pt x="1243" y="213"/>
                </a:cubicBezTo>
                <a:cubicBezTo>
                  <a:pt x="1375" y="345"/>
                  <a:pt x="1456" y="527"/>
                  <a:pt x="1456" y="728"/>
                </a:cubicBezTo>
                <a:cubicBezTo>
                  <a:pt x="1456" y="929"/>
                  <a:pt x="1375" y="1111"/>
                  <a:pt x="1243" y="1243"/>
                </a:cubicBezTo>
                <a:cubicBezTo>
                  <a:pt x="1111" y="1375"/>
                  <a:pt x="929" y="1456"/>
                  <a:pt x="728" y="1456"/>
                </a:cubicBezTo>
                <a:cubicBezTo>
                  <a:pt x="527" y="1456"/>
                  <a:pt x="345" y="1375"/>
                  <a:pt x="213" y="1243"/>
                </a:cubicBezTo>
                <a:cubicBezTo>
                  <a:pt x="81" y="1111"/>
                  <a:pt x="0" y="929"/>
                  <a:pt x="0" y="728"/>
                </a:cubicBezTo>
                <a:cubicBezTo>
                  <a:pt x="0" y="527"/>
                  <a:pt x="81" y="345"/>
                  <a:pt x="213" y="213"/>
                </a:cubicBezTo>
                <a:cubicBezTo>
                  <a:pt x="345" y="81"/>
                  <a:pt x="527" y="0"/>
                  <a:pt x="728" y="0"/>
                </a:cubicBezTo>
                <a:close/>
                <a:moveTo>
                  <a:pt x="1200" y="256"/>
                </a:moveTo>
                <a:cubicBezTo>
                  <a:pt x="1124" y="180"/>
                  <a:pt x="1030" y="122"/>
                  <a:pt x="925" y="89"/>
                </a:cubicBezTo>
                <a:cubicBezTo>
                  <a:pt x="960" y="124"/>
                  <a:pt x="992" y="169"/>
                  <a:pt x="1020" y="220"/>
                </a:cubicBezTo>
                <a:cubicBezTo>
                  <a:pt x="1050" y="277"/>
                  <a:pt x="1076" y="342"/>
                  <a:pt x="1095" y="414"/>
                </a:cubicBezTo>
                <a:cubicBezTo>
                  <a:pt x="1318" y="414"/>
                  <a:pt x="1318" y="414"/>
                  <a:pt x="1318" y="414"/>
                </a:cubicBezTo>
                <a:cubicBezTo>
                  <a:pt x="1287" y="356"/>
                  <a:pt x="1247" y="302"/>
                  <a:pt x="1200" y="256"/>
                </a:cubicBezTo>
                <a:close/>
                <a:moveTo>
                  <a:pt x="1395" y="698"/>
                </a:moveTo>
                <a:cubicBezTo>
                  <a:pt x="1392" y="619"/>
                  <a:pt x="1375" y="544"/>
                  <a:pt x="1346" y="475"/>
                </a:cubicBezTo>
                <a:cubicBezTo>
                  <a:pt x="1109" y="475"/>
                  <a:pt x="1109" y="475"/>
                  <a:pt x="1109" y="475"/>
                </a:cubicBezTo>
                <a:cubicBezTo>
                  <a:pt x="1123" y="545"/>
                  <a:pt x="1131" y="620"/>
                  <a:pt x="1133" y="698"/>
                </a:cubicBezTo>
                <a:cubicBezTo>
                  <a:pt x="1395" y="698"/>
                  <a:pt x="1395" y="698"/>
                  <a:pt x="1395" y="698"/>
                </a:cubicBezTo>
                <a:close/>
                <a:moveTo>
                  <a:pt x="1200" y="1200"/>
                </a:moveTo>
                <a:cubicBezTo>
                  <a:pt x="1248" y="1153"/>
                  <a:pt x="1288" y="1099"/>
                  <a:pt x="1319" y="1039"/>
                </a:cubicBezTo>
                <a:cubicBezTo>
                  <a:pt x="1095" y="1039"/>
                  <a:pt x="1095" y="1039"/>
                  <a:pt x="1095" y="1039"/>
                </a:cubicBezTo>
                <a:cubicBezTo>
                  <a:pt x="1076" y="1112"/>
                  <a:pt x="1051" y="1179"/>
                  <a:pt x="1020" y="1236"/>
                </a:cubicBezTo>
                <a:cubicBezTo>
                  <a:pt x="992" y="1287"/>
                  <a:pt x="960" y="1332"/>
                  <a:pt x="925" y="1367"/>
                </a:cubicBezTo>
                <a:cubicBezTo>
                  <a:pt x="1030" y="1334"/>
                  <a:pt x="1124" y="1276"/>
                  <a:pt x="1200" y="1200"/>
                </a:cubicBezTo>
                <a:close/>
                <a:moveTo>
                  <a:pt x="1347" y="979"/>
                </a:moveTo>
                <a:cubicBezTo>
                  <a:pt x="1375" y="910"/>
                  <a:pt x="1392" y="836"/>
                  <a:pt x="1395" y="758"/>
                </a:cubicBezTo>
                <a:cubicBezTo>
                  <a:pt x="1133" y="758"/>
                  <a:pt x="1133" y="758"/>
                  <a:pt x="1133" y="758"/>
                </a:cubicBezTo>
                <a:cubicBezTo>
                  <a:pt x="1131" y="835"/>
                  <a:pt x="1123" y="909"/>
                  <a:pt x="1109" y="979"/>
                </a:cubicBezTo>
                <a:cubicBezTo>
                  <a:pt x="1347" y="979"/>
                  <a:pt x="1347" y="979"/>
                  <a:pt x="1347" y="979"/>
                </a:cubicBezTo>
                <a:close/>
                <a:moveTo>
                  <a:pt x="256" y="1200"/>
                </a:moveTo>
                <a:cubicBezTo>
                  <a:pt x="332" y="1276"/>
                  <a:pt x="426" y="1334"/>
                  <a:pt x="531" y="1367"/>
                </a:cubicBezTo>
                <a:cubicBezTo>
                  <a:pt x="496" y="1332"/>
                  <a:pt x="464" y="1287"/>
                  <a:pt x="436" y="1236"/>
                </a:cubicBezTo>
                <a:cubicBezTo>
                  <a:pt x="405" y="1179"/>
                  <a:pt x="380" y="1112"/>
                  <a:pt x="361" y="1039"/>
                </a:cubicBezTo>
                <a:cubicBezTo>
                  <a:pt x="137" y="1039"/>
                  <a:pt x="137" y="1039"/>
                  <a:pt x="137" y="1039"/>
                </a:cubicBezTo>
                <a:cubicBezTo>
                  <a:pt x="168" y="1099"/>
                  <a:pt x="208" y="1153"/>
                  <a:pt x="256" y="1200"/>
                </a:cubicBezTo>
                <a:close/>
                <a:moveTo>
                  <a:pt x="61" y="758"/>
                </a:moveTo>
                <a:cubicBezTo>
                  <a:pt x="64" y="836"/>
                  <a:pt x="81" y="910"/>
                  <a:pt x="109" y="979"/>
                </a:cubicBezTo>
                <a:cubicBezTo>
                  <a:pt x="347" y="979"/>
                  <a:pt x="347" y="979"/>
                  <a:pt x="347" y="979"/>
                </a:cubicBezTo>
                <a:cubicBezTo>
                  <a:pt x="333" y="909"/>
                  <a:pt x="324" y="835"/>
                  <a:pt x="323" y="758"/>
                </a:cubicBezTo>
                <a:cubicBezTo>
                  <a:pt x="61" y="758"/>
                  <a:pt x="61" y="758"/>
                  <a:pt x="61" y="758"/>
                </a:cubicBezTo>
                <a:close/>
                <a:moveTo>
                  <a:pt x="256" y="256"/>
                </a:moveTo>
                <a:cubicBezTo>
                  <a:pt x="209" y="302"/>
                  <a:pt x="169" y="356"/>
                  <a:pt x="138" y="414"/>
                </a:cubicBezTo>
                <a:cubicBezTo>
                  <a:pt x="361" y="414"/>
                  <a:pt x="361" y="414"/>
                  <a:pt x="361" y="414"/>
                </a:cubicBezTo>
                <a:cubicBezTo>
                  <a:pt x="380" y="342"/>
                  <a:pt x="406" y="277"/>
                  <a:pt x="436" y="220"/>
                </a:cubicBezTo>
                <a:cubicBezTo>
                  <a:pt x="464" y="169"/>
                  <a:pt x="496" y="124"/>
                  <a:pt x="531" y="89"/>
                </a:cubicBezTo>
                <a:cubicBezTo>
                  <a:pt x="426" y="122"/>
                  <a:pt x="332" y="180"/>
                  <a:pt x="256" y="256"/>
                </a:cubicBezTo>
                <a:close/>
                <a:moveTo>
                  <a:pt x="110" y="475"/>
                </a:moveTo>
                <a:cubicBezTo>
                  <a:pt x="81" y="544"/>
                  <a:pt x="64" y="619"/>
                  <a:pt x="61" y="698"/>
                </a:cubicBezTo>
                <a:cubicBezTo>
                  <a:pt x="323" y="698"/>
                  <a:pt x="323" y="698"/>
                  <a:pt x="323" y="698"/>
                </a:cubicBezTo>
                <a:cubicBezTo>
                  <a:pt x="324" y="620"/>
                  <a:pt x="333" y="545"/>
                  <a:pt x="347" y="475"/>
                </a:cubicBezTo>
                <a:cubicBezTo>
                  <a:pt x="110" y="475"/>
                  <a:pt x="110" y="475"/>
                  <a:pt x="110" y="475"/>
                </a:cubicBezTo>
                <a:close/>
                <a:moveTo>
                  <a:pt x="383" y="698"/>
                </a:moveTo>
                <a:cubicBezTo>
                  <a:pt x="698" y="698"/>
                  <a:pt x="698" y="698"/>
                  <a:pt x="698" y="698"/>
                </a:cubicBezTo>
                <a:cubicBezTo>
                  <a:pt x="698" y="475"/>
                  <a:pt x="698" y="475"/>
                  <a:pt x="698" y="475"/>
                </a:cubicBezTo>
                <a:cubicBezTo>
                  <a:pt x="409" y="475"/>
                  <a:pt x="409" y="475"/>
                  <a:pt x="409" y="475"/>
                </a:cubicBezTo>
                <a:cubicBezTo>
                  <a:pt x="394" y="544"/>
                  <a:pt x="385" y="619"/>
                  <a:pt x="383" y="698"/>
                </a:cubicBezTo>
                <a:close/>
                <a:moveTo>
                  <a:pt x="758" y="698"/>
                </a:moveTo>
                <a:cubicBezTo>
                  <a:pt x="1073" y="698"/>
                  <a:pt x="1073" y="698"/>
                  <a:pt x="1073" y="698"/>
                </a:cubicBezTo>
                <a:cubicBezTo>
                  <a:pt x="1071" y="619"/>
                  <a:pt x="1062" y="544"/>
                  <a:pt x="1047" y="475"/>
                </a:cubicBezTo>
                <a:cubicBezTo>
                  <a:pt x="758" y="475"/>
                  <a:pt x="758" y="475"/>
                  <a:pt x="758" y="475"/>
                </a:cubicBezTo>
                <a:cubicBezTo>
                  <a:pt x="758" y="698"/>
                  <a:pt x="758" y="698"/>
                  <a:pt x="758" y="698"/>
                </a:cubicBezTo>
                <a:close/>
                <a:moveTo>
                  <a:pt x="1073" y="758"/>
                </a:moveTo>
                <a:cubicBezTo>
                  <a:pt x="758" y="758"/>
                  <a:pt x="758" y="758"/>
                  <a:pt x="758" y="758"/>
                </a:cubicBezTo>
                <a:cubicBezTo>
                  <a:pt x="758" y="979"/>
                  <a:pt x="758" y="979"/>
                  <a:pt x="758" y="979"/>
                </a:cubicBezTo>
                <a:cubicBezTo>
                  <a:pt x="1048" y="979"/>
                  <a:pt x="1048" y="979"/>
                  <a:pt x="1048" y="979"/>
                </a:cubicBezTo>
                <a:cubicBezTo>
                  <a:pt x="1063" y="910"/>
                  <a:pt x="1071" y="836"/>
                  <a:pt x="1073" y="758"/>
                </a:cubicBezTo>
                <a:close/>
                <a:moveTo>
                  <a:pt x="698" y="758"/>
                </a:moveTo>
                <a:cubicBezTo>
                  <a:pt x="383" y="758"/>
                  <a:pt x="383" y="758"/>
                  <a:pt x="383" y="758"/>
                </a:cubicBezTo>
                <a:cubicBezTo>
                  <a:pt x="385" y="836"/>
                  <a:pt x="393" y="910"/>
                  <a:pt x="408" y="979"/>
                </a:cubicBezTo>
                <a:cubicBezTo>
                  <a:pt x="698" y="979"/>
                  <a:pt x="698" y="979"/>
                  <a:pt x="698" y="979"/>
                </a:cubicBezTo>
                <a:cubicBezTo>
                  <a:pt x="698" y="758"/>
                  <a:pt x="698" y="758"/>
                  <a:pt x="698" y="758"/>
                </a:cubicBezTo>
                <a:close/>
                <a:moveTo>
                  <a:pt x="967" y="249"/>
                </a:moveTo>
                <a:cubicBezTo>
                  <a:pt x="911" y="145"/>
                  <a:pt x="838" y="76"/>
                  <a:pt x="758" y="63"/>
                </a:cubicBezTo>
                <a:cubicBezTo>
                  <a:pt x="758" y="414"/>
                  <a:pt x="758" y="414"/>
                  <a:pt x="758" y="414"/>
                </a:cubicBezTo>
                <a:cubicBezTo>
                  <a:pt x="1032" y="414"/>
                  <a:pt x="1032" y="414"/>
                  <a:pt x="1032" y="414"/>
                </a:cubicBezTo>
                <a:cubicBezTo>
                  <a:pt x="1015" y="353"/>
                  <a:pt x="993" y="297"/>
                  <a:pt x="967" y="249"/>
                </a:cubicBezTo>
                <a:close/>
                <a:moveTo>
                  <a:pt x="967" y="1207"/>
                </a:moveTo>
                <a:cubicBezTo>
                  <a:pt x="994" y="1158"/>
                  <a:pt x="1016" y="1101"/>
                  <a:pt x="1033" y="1039"/>
                </a:cubicBezTo>
                <a:cubicBezTo>
                  <a:pt x="758" y="1039"/>
                  <a:pt x="758" y="1039"/>
                  <a:pt x="758" y="1039"/>
                </a:cubicBezTo>
                <a:cubicBezTo>
                  <a:pt x="758" y="1393"/>
                  <a:pt x="758" y="1393"/>
                  <a:pt x="758" y="1393"/>
                </a:cubicBezTo>
                <a:cubicBezTo>
                  <a:pt x="838" y="1380"/>
                  <a:pt x="911" y="1311"/>
                  <a:pt x="967" y="1207"/>
                </a:cubicBezTo>
                <a:close/>
                <a:moveTo>
                  <a:pt x="489" y="1207"/>
                </a:moveTo>
                <a:cubicBezTo>
                  <a:pt x="545" y="1311"/>
                  <a:pt x="618" y="1380"/>
                  <a:pt x="698" y="1393"/>
                </a:cubicBezTo>
                <a:cubicBezTo>
                  <a:pt x="698" y="1039"/>
                  <a:pt x="698" y="1039"/>
                  <a:pt x="698" y="1039"/>
                </a:cubicBezTo>
                <a:cubicBezTo>
                  <a:pt x="423" y="1039"/>
                  <a:pt x="423" y="1039"/>
                  <a:pt x="423" y="1039"/>
                </a:cubicBezTo>
                <a:cubicBezTo>
                  <a:pt x="440" y="1101"/>
                  <a:pt x="462" y="1158"/>
                  <a:pt x="489" y="1207"/>
                </a:cubicBezTo>
                <a:close/>
                <a:moveTo>
                  <a:pt x="489" y="249"/>
                </a:moveTo>
                <a:cubicBezTo>
                  <a:pt x="463" y="297"/>
                  <a:pt x="441" y="353"/>
                  <a:pt x="423" y="414"/>
                </a:cubicBezTo>
                <a:cubicBezTo>
                  <a:pt x="698" y="414"/>
                  <a:pt x="698" y="414"/>
                  <a:pt x="698" y="414"/>
                </a:cubicBezTo>
                <a:cubicBezTo>
                  <a:pt x="698" y="63"/>
                  <a:pt x="698" y="63"/>
                  <a:pt x="698" y="63"/>
                </a:cubicBezTo>
                <a:cubicBezTo>
                  <a:pt x="618" y="76"/>
                  <a:pt x="545" y="145"/>
                  <a:pt x="489" y="249"/>
                </a:cubicBezTo>
                <a:close/>
              </a:path>
            </a:pathLst>
          </a:custGeom>
          <a:solidFill>
            <a:srgbClr val="FF83A3"/>
          </a:solidFill>
          <a:ln>
            <a:noFill/>
          </a:ln>
          <a:effectLst>
            <a:reflection blurRad="152400" stA="70000" endPos="54000" dist="88900" dir="5400000" sy="-100000" algn="bl" rotWithShape="0"/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TextBox 11"/>
          <p:cNvSpPr txBox="1"/>
          <p:nvPr/>
        </p:nvSpPr>
        <p:spPr>
          <a:xfrm>
            <a:off x="1793188" y="4839478"/>
            <a:ext cx="2657812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树屋商城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1290618" y="3391137"/>
            <a:ext cx="2657812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6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坚持情况</a:t>
            </a:r>
            <a:r>
              <a:rPr lang="en-US" altLang="zh-CN" sz="16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.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0" name="TextBox 11"/>
          <p:cNvSpPr txBox="1"/>
          <p:nvPr/>
        </p:nvSpPr>
        <p:spPr>
          <a:xfrm>
            <a:off x="7692232" y="1966208"/>
            <a:ext cx="2657812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奖励大赛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8399779" y="3390681"/>
            <a:ext cx="2657812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实体奖品兑换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2" name="TextBox 11"/>
          <p:cNvSpPr txBox="1"/>
          <p:nvPr/>
        </p:nvSpPr>
        <p:spPr>
          <a:xfrm>
            <a:off x="7692232" y="4838574"/>
            <a:ext cx="2657812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好友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937760" y="325428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小程序功能介绍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Screenshot_20180628_2226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610" y="3168015"/>
            <a:ext cx="1234440" cy="2468880"/>
          </a:xfrm>
          <a:prstGeom prst="rect">
            <a:avLst/>
          </a:prstGeom>
        </p:spPr>
      </p:pic>
      <p:pic>
        <p:nvPicPr>
          <p:cNvPr id="3" name="图片 2" descr="Screenshot_20180628_222635"/>
          <p:cNvPicPr>
            <a:picLocks noChangeAspect="1"/>
          </p:cNvPicPr>
          <p:nvPr/>
        </p:nvPicPr>
        <p:blipFill>
          <a:blip r:embed="rId4"/>
          <a:srcRect b="10648"/>
          <a:stretch>
            <a:fillRect/>
          </a:stretch>
        </p:blipFill>
        <p:spPr>
          <a:xfrm>
            <a:off x="8713470" y="313055"/>
            <a:ext cx="1333500" cy="2383790"/>
          </a:xfrm>
          <a:prstGeom prst="rect">
            <a:avLst/>
          </a:prstGeom>
        </p:spPr>
      </p:pic>
      <p:pic>
        <p:nvPicPr>
          <p:cNvPr id="4" name="图片 3" descr="Screenshot_20180628_2226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0505" y="2930525"/>
            <a:ext cx="1102360" cy="2205355"/>
          </a:xfrm>
          <a:prstGeom prst="rect">
            <a:avLst/>
          </a:prstGeom>
        </p:spPr>
      </p:pic>
      <p:pic>
        <p:nvPicPr>
          <p:cNvPr id="5" name="图片 4" descr="Screenshot_20180628_222819"/>
          <p:cNvPicPr>
            <a:picLocks noChangeAspect="1"/>
          </p:cNvPicPr>
          <p:nvPr/>
        </p:nvPicPr>
        <p:blipFill>
          <a:blip r:embed="rId6"/>
          <a:srcRect b="12310"/>
          <a:stretch>
            <a:fillRect/>
          </a:stretch>
        </p:blipFill>
        <p:spPr>
          <a:xfrm>
            <a:off x="1793240" y="325120"/>
            <a:ext cx="1485265" cy="2605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3" presetClass="entr" presetSubtype="52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3" presetClass="entr" presetSubtype="52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3" presetClass="entr" presetSubtype="52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0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 animBg="1"/>
      <p:bldP spid="18" grpId="0"/>
      <p:bldP spid="19" grpId="0"/>
      <p:bldP spid="20" grpId="0"/>
      <p:bldP spid="21" grpId="0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3"/>
          <a:stretch>
            <a:fillRect/>
          </a:stretch>
        </p:blipFill>
        <p:spPr>
          <a:xfrm>
            <a:off x="-46892" y="0"/>
            <a:ext cx="12238892" cy="6857999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901943" y="3420964"/>
            <a:ext cx="1783385" cy="1783385"/>
          </a:xfrm>
          <a:prstGeom prst="ellipse">
            <a:avLst/>
          </a:prstGeom>
          <a:solidFill>
            <a:srgbClr val="FF83A3">
              <a:alpha val="70000"/>
            </a:srgbClr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847373" y="4630631"/>
            <a:ext cx="573718" cy="573718"/>
          </a:xfrm>
          <a:prstGeom prst="ellipse">
            <a:avLst/>
          </a:prstGeom>
          <a:solidFill>
            <a:srgbClr val="FF83A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23" name="MH_Others_1"/>
          <p:cNvSpPr txBox="1"/>
          <p:nvPr>
            <p:custDataLst>
              <p:tags r:id="rId2"/>
            </p:custDataLst>
          </p:nvPr>
        </p:nvSpPr>
        <p:spPr>
          <a:xfrm>
            <a:off x="1300455" y="2466042"/>
            <a:ext cx="954114" cy="313922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37500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27100" dirty="0">
                <a:solidFill>
                  <a:srgbClr val="523A2C"/>
                </a:solidFill>
              </a:rPr>
              <a:t>4</a:t>
            </a:r>
            <a:endParaRPr lang="zh-CN" altLang="en-US" sz="27100" dirty="0">
              <a:solidFill>
                <a:srgbClr val="523A2C"/>
              </a:solidFill>
            </a:endParaRPr>
          </a:p>
        </p:txBody>
      </p:sp>
      <p:sp>
        <p:nvSpPr>
          <p:cNvPr id="24" name="Rectangle 47"/>
          <p:cNvSpPr/>
          <p:nvPr/>
        </p:nvSpPr>
        <p:spPr>
          <a:xfrm>
            <a:off x="3855720" y="3758565"/>
            <a:ext cx="436245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小程序团队及技术</a:t>
            </a:r>
            <a:endParaRPr lang="zh-CN" alt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55845" y="4373352"/>
            <a:ext cx="4362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kolor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suum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mement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bereh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ubat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jeurawat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talak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licen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Lorem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grpSp>
        <p:nvGrpSpPr>
          <p:cNvPr id="86" name="组合 85"/>
          <p:cNvGrpSpPr/>
          <p:nvPr/>
        </p:nvGrpSpPr>
        <p:grpSpPr>
          <a:xfrm>
            <a:off x="1346200" y="2102375"/>
            <a:ext cx="2920497" cy="3949700"/>
            <a:chOff x="1346200" y="1847851"/>
            <a:chExt cx="2920497" cy="3949700"/>
          </a:xfrm>
        </p:grpSpPr>
        <p:sp>
          <p:nvSpPr>
            <p:cNvPr id="87" name="六边形 86"/>
            <p:cNvSpPr/>
            <p:nvPr/>
          </p:nvSpPr>
          <p:spPr>
            <a:xfrm rot="5400000">
              <a:off x="831598" y="2362452"/>
              <a:ext cx="3949700" cy="2920497"/>
            </a:xfrm>
            <a:prstGeom prst="hexagon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90" name="组合 89"/>
            <p:cNvGrpSpPr/>
            <p:nvPr/>
          </p:nvGrpSpPr>
          <p:grpSpPr>
            <a:xfrm>
              <a:off x="1634418" y="3210425"/>
              <a:ext cx="2344058" cy="1899755"/>
              <a:chOff x="1665921" y="3203532"/>
              <a:chExt cx="2344058" cy="1899755"/>
            </a:xfrm>
          </p:grpSpPr>
          <p:sp>
            <p:nvSpPr>
              <p:cNvPr id="91" name="矩形 90"/>
              <p:cNvSpPr/>
              <p:nvPr/>
            </p:nvSpPr>
            <p:spPr>
              <a:xfrm>
                <a:off x="1665921" y="3614212"/>
                <a:ext cx="2344058" cy="14890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ea"/>
                  </a:rPr>
                  <a:t>东北农业大学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ea"/>
                  </a:rPr>
                  <a:t>计算机科学与技术专业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ea"/>
                  </a:rPr>
                  <a:t>主要负责前后端交互实现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ea"/>
                  </a:rPr>
                  <a:t>测试连接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ea"/>
                  </a:rPr>
                  <a:t>项目原型设计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2" name="矩形 91"/>
              <p:cNvSpPr/>
              <p:nvPr/>
            </p:nvSpPr>
            <p:spPr>
              <a:xfrm>
                <a:off x="1821595" y="3203532"/>
                <a:ext cx="2032708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李浩然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3" name="组合 92"/>
          <p:cNvGrpSpPr/>
          <p:nvPr/>
        </p:nvGrpSpPr>
        <p:grpSpPr>
          <a:xfrm>
            <a:off x="4635752" y="1780175"/>
            <a:ext cx="2920497" cy="4271900"/>
            <a:chOff x="4635752" y="1525651"/>
            <a:chExt cx="2920497" cy="4271900"/>
          </a:xfrm>
        </p:grpSpPr>
        <p:sp>
          <p:nvSpPr>
            <p:cNvPr id="94" name="六边形 93"/>
            <p:cNvSpPr/>
            <p:nvPr/>
          </p:nvSpPr>
          <p:spPr>
            <a:xfrm rot="5400000">
              <a:off x="4121150" y="2362452"/>
              <a:ext cx="3949700" cy="2920497"/>
            </a:xfrm>
            <a:prstGeom prst="hexagon">
              <a:avLst/>
            </a:prstGeom>
            <a:solidFill>
              <a:srgbClr val="FF83A3"/>
            </a:solidFill>
            <a:ln>
              <a:noFill/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95" name="椭圆 94"/>
            <p:cNvSpPr/>
            <p:nvPr/>
          </p:nvSpPr>
          <p:spPr>
            <a:xfrm>
              <a:off x="5328537" y="1525651"/>
              <a:ext cx="1504950" cy="1504950"/>
            </a:xfrm>
            <a:prstGeom prst="ellipse">
              <a:avLst/>
            </a:prstGeom>
            <a:solidFill>
              <a:schemeClr val="bg1"/>
            </a:solidFill>
            <a:ln>
              <a:solidFill>
                <a:srgbClr val="FF83A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4923971" y="3048500"/>
              <a:ext cx="2344058" cy="2738590"/>
              <a:chOff x="1665921" y="3041607"/>
              <a:chExt cx="2344058" cy="2738590"/>
            </a:xfrm>
          </p:grpSpPr>
          <p:sp>
            <p:nvSpPr>
              <p:cNvPr id="98" name="矩形 97"/>
              <p:cNvSpPr/>
              <p:nvPr/>
            </p:nvSpPr>
            <p:spPr>
              <a:xfrm>
                <a:off x="1665921" y="3452287"/>
                <a:ext cx="2344058" cy="23279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ea"/>
                  </a:rPr>
                  <a:t>东北林业大学</a:t>
                </a:r>
                <a:endParaRPr lang="zh-CN" altLang="en-US" sz="1400" dirty="0">
                  <a:solidFill>
                    <a:schemeClr val="bg1"/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ea"/>
                  </a:rPr>
                  <a:t>软件工程专业</a:t>
                </a:r>
                <a:endParaRPr lang="zh-CN" altLang="en-US" sz="1400" dirty="0">
                  <a:solidFill>
                    <a:schemeClr val="bg1"/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ea"/>
                  </a:rPr>
                  <a:t>主要负责想法创意，</a:t>
                </a:r>
                <a:endParaRPr lang="zh-CN" altLang="en-US" sz="1400" dirty="0">
                  <a:solidFill>
                    <a:schemeClr val="bg1"/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ea"/>
                  </a:rPr>
                  <a:t>市场调查</a:t>
                </a:r>
                <a:endParaRPr lang="zh-CN" altLang="en-US" sz="1400" dirty="0">
                  <a:solidFill>
                    <a:schemeClr val="bg1"/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ea"/>
                  </a:rPr>
                  <a:t>前端界面的制作与设计，</a:t>
                </a:r>
                <a:endParaRPr lang="zh-CN" altLang="en-US" sz="1400" dirty="0">
                  <a:solidFill>
                    <a:schemeClr val="bg1"/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ea"/>
                  </a:rPr>
                  <a:t>项目原型设计；</a:t>
                </a:r>
                <a:endParaRPr lang="zh-CN" altLang="en-US" sz="1400" dirty="0">
                  <a:solidFill>
                    <a:schemeClr val="bg1"/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cs typeface="+mn-ea"/>
                    <a:sym typeface="+mn-ea"/>
                  </a:rPr>
                  <a:t>联系方式：15546620380</a:t>
                </a:r>
                <a:endParaRPr lang="zh-CN" altLang="en-US" sz="1400" dirty="0">
                  <a:solidFill>
                    <a:schemeClr val="bg1"/>
                  </a:solidFill>
                  <a:cs typeface="+mn-ea"/>
                  <a:sym typeface="+mn-ea"/>
                </a:endParaRPr>
              </a:p>
              <a:p>
                <a:pPr algn="ctr">
                  <a:lnSpc>
                    <a:spcPct val="130000"/>
                  </a:lnSpc>
                </a:pPr>
                <a:endParaRPr lang="zh-CN" altLang="en-US" sz="1400" dirty="0">
                  <a:solidFill>
                    <a:schemeClr val="bg1"/>
                  </a:solidFill>
                  <a:cs typeface="+mn-ea"/>
                  <a:sym typeface="+mn-ea"/>
                </a:endParaRPr>
              </a:p>
            </p:txBody>
          </p:sp>
          <p:sp>
            <p:nvSpPr>
              <p:cNvPr id="99" name="矩形 98"/>
              <p:cNvSpPr/>
              <p:nvPr/>
            </p:nvSpPr>
            <p:spPr>
              <a:xfrm>
                <a:off x="1821595" y="3041607"/>
                <a:ext cx="2032708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bg1"/>
                    </a:solidFill>
                    <a:cs typeface="+mn-ea"/>
                    <a:sym typeface="+mn-lt"/>
                  </a:rPr>
                  <a:t>李振婷 队长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0" name="组合 99"/>
          <p:cNvGrpSpPr/>
          <p:nvPr/>
        </p:nvGrpSpPr>
        <p:grpSpPr>
          <a:xfrm>
            <a:off x="7925304" y="1798590"/>
            <a:ext cx="2920497" cy="4253485"/>
            <a:chOff x="7925304" y="1544066"/>
            <a:chExt cx="2920497" cy="4253485"/>
          </a:xfrm>
        </p:grpSpPr>
        <p:sp>
          <p:nvSpPr>
            <p:cNvPr id="101" name="六边形 100"/>
            <p:cNvSpPr/>
            <p:nvPr/>
          </p:nvSpPr>
          <p:spPr>
            <a:xfrm rot="5400000">
              <a:off x="7410702" y="2362452"/>
              <a:ext cx="3949700" cy="2920497"/>
            </a:xfrm>
            <a:prstGeom prst="hexagon">
              <a:avLst/>
            </a:prstGeom>
            <a:noFill/>
            <a:ln>
              <a:solidFill>
                <a:schemeClr val="tx1">
                  <a:lumMod val="85000"/>
                  <a:lumOff val="15000"/>
                </a:schemeClr>
              </a:solidFill>
            </a:ln>
            <a:effectLst>
              <a:outerShdw blurRad="406400" dist="241300" dir="2700000" algn="tl" rotWithShape="0">
                <a:prstClr val="black">
                  <a:alpha val="1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8902699" y="1544066"/>
              <a:ext cx="965706" cy="9657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3" name="statistics-on-laptop_82095"/>
            <p:cNvSpPr>
              <a:spLocks noChangeAspect="1"/>
            </p:cNvSpPr>
            <p:nvPr/>
          </p:nvSpPr>
          <p:spPr bwMode="auto">
            <a:xfrm>
              <a:off x="9196663" y="1754508"/>
              <a:ext cx="377776" cy="544820"/>
            </a:xfrm>
            <a:custGeom>
              <a:avLst/>
              <a:gdLst>
                <a:gd name="connsiteX0" fmla="*/ 116681 w 233363"/>
                <a:gd name="connsiteY0" fmla="*/ 74613 h 336550"/>
                <a:gd name="connsiteX1" fmla="*/ 74612 w 233363"/>
                <a:gd name="connsiteY1" fmla="*/ 116682 h 336550"/>
                <a:gd name="connsiteX2" fmla="*/ 116681 w 233363"/>
                <a:gd name="connsiteY2" fmla="*/ 158751 h 336550"/>
                <a:gd name="connsiteX3" fmla="*/ 158750 w 233363"/>
                <a:gd name="connsiteY3" fmla="*/ 116682 h 336550"/>
                <a:gd name="connsiteX4" fmla="*/ 116681 w 233363"/>
                <a:gd name="connsiteY4" fmla="*/ 74613 h 336550"/>
                <a:gd name="connsiteX5" fmla="*/ 116682 w 233363"/>
                <a:gd name="connsiteY5" fmla="*/ 0 h 336550"/>
                <a:gd name="connsiteX6" fmla="*/ 233363 w 233363"/>
                <a:gd name="connsiteY6" fmla="*/ 117004 h 336550"/>
                <a:gd name="connsiteX7" fmla="*/ 123237 w 233363"/>
                <a:gd name="connsiteY7" fmla="*/ 329977 h 336550"/>
                <a:gd name="connsiteX8" fmla="*/ 119304 w 233363"/>
                <a:gd name="connsiteY8" fmla="*/ 335236 h 336550"/>
                <a:gd name="connsiteX9" fmla="*/ 116682 w 233363"/>
                <a:gd name="connsiteY9" fmla="*/ 336550 h 336550"/>
                <a:gd name="connsiteX10" fmla="*/ 114059 w 233363"/>
                <a:gd name="connsiteY10" fmla="*/ 335236 h 336550"/>
                <a:gd name="connsiteX11" fmla="*/ 110126 w 233363"/>
                <a:gd name="connsiteY11" fmla="*/ 329977 h 336550"/>
                <a:gd name="connsiteX12" fmla="*/ 0 w 233363"/>
                <a:gd name="connsiteY12" fmla="*/ 117004 h 336550"/>
                <a:gd name="connsiteX13" fmla="*/ 116682 w 233363"/>
                <a:gd name="connsiteY13" fmla="*/ 0 h 33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363" h="336550">
                  <a:moveTo>
                    <a:pt x="116681" y="74613"/>
                  </a:moveTo>
                  <a:cubicBezTo>
                    <a:pt x="93447" y="74613"/>
                    <a:pt x="74612" y="93448"/>
                    <a:pt x="74612" y="116682"/>
                  </a:cubicBezTo>
                  <a:cubicBezTo>
                    <a:pt x="74612" y="139916"/>
                    <a:pt x="93447" y="158751"/>
                    <a:pt x="116681" y="158751"/>
                  </a:cubicBezTo>
                  <a:cubicBezTo>
                    <a:pt x="139915" y="158751"/>
                    <a:pt x="158750" y="139916"/>
                    <a:pt x="158750" y="116682"/>
                  </a:cubicBezTo>
                  <a:cubicBezTo>
                    <a:pt x="158750" y="93448"/>
                    <a:pt x="139915" y="74613"/>
                    <a:pt x="116681" y="74613"/>
                  </a:cubicBezTo>
                  <a:close/>
                  <a:moveTo>
                    <a:pt x="116682" y="0"/>
                  </a:moveTo>
                  <a:cubicBezTo>
                    <a:pt x="180922" y="0"/>
                    <a:pt x="233363" y="52586"/>
                    <a:pt x="233363" y="117004"/>
                  </a:cubicBezTo>
                  <a:cubicBezTo>
                    <a:pt x="233363" y="178792"/>
                    <a:pt x="127170" y="323404"/>
                    <a:pt x="123237" y="329977"/>
                  </a:cubicBezTo>
                  <a:cubicBezTo>
                    <a:pt x="123237" y="329977"/>
                    <a:pt x="123237" y="329977"/>
                    <a:pt x="119304" y="335236"/>
                  </a:cubicBezTo>
                  <a:cubicBezTo>
                    <a:pt x="117993" y="336550"/>
                    <a:pt x="117993" y="336550"/>
                    <a:pt x="116682" y="336550"/>
                  </a:cubicBezTo>
                  <a:cubicBezTo>
                    <a:pt x="115371" y="336550"/>
                    <a:pt x="115371" y="336550"/>
                    <a:pt x="114059" y="335236"/>
                  </a:cubicBezTo>
                  <a:cubicBezTo>
                    <a:pt x="114059" y="335236"/>
                    <a:pt x="114059" y="335236"/>
                    <a:pt x="110126" y="329977"/>
                  </a:cubicBezTo>
                  <a:cubicBezTo>
                    <a:pt x="106193" y="323404"/>
                    <a:pt x="0" y="178792"/>
                    <a:pt x="0" y="117004"/>
                  </a:cubicBezTo>
                  <a:cubicBezTo>
                    <a:pt x="0" y="52586"/>
                    <a:pt x="52441" y="0"/>
                    <a:pt x="116682" y="0"/>
                  </a:cubicBezTo>
                  <a:close/>
                </a:path>
              </a:pathLst>
            </a:custGeom>
            <a:solidFill>
              <a:srgbClr val="FF83A3"/>
            </a:solidFill>
            <a:ln>
              <a:noFill/>
            </a:ln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104" name="组合 103"/>
            <p:cNvGrpSpPr/>
            <p:nvPr/>
          </p:nvGrpSpPr>
          <p:grpSpPr>
            <a:xfrm>
              <a:off x="8213522" y="3048500"/>
              <a:ext cx="2344058" cy="1972153"/>
              <a:chOff x="1665921" y="3041607"/>
              <a:chExt cx="2344058" cy="1972153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1665921" y="3452287"/>
                <a:ext cx="2344058" cy="15614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ea"/>
                  </a:rPr>
                  <a:t>东北林业大学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ea"/>
                  </a:rPr>
                  <a:t>计算机科学与技术专业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ea"/>
                  </a:rPr>
                  <a:t>主要负责后端功能实现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ea"/>
                  </a:rPr>
                  <a:t>数据库建设连接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ea"/>
                </a:endParaRPr>
              </a:p>
              <a:p>
                <a:pPr algn="ctr" defTabSz="914400"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ea"/>
                  </a:rPr>
                  <a:t>项目原型设计</a:t>
                </a:r>
                <a:endPara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ea"/>
                </a:endParaRPr>
              </a:p>
            </p:txBody>
          </p:sp>
          <p:sp>
            <p:nvSpPr>
              <p:cNvPr id="106" name="矩形 105"/>
              <p:cNvSpPr/>
              <p:nvPr/>
            </p:nvSpPr>
            <p:spPr>
              <a:xfrm>
                <a:off x="1821595" y="3041607"/>
                <a:ext cx="2032708" cy="4603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20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cs typeface="+mn-ea"/>
                    <a:sym typeface="+mn-lt"/>
                  </a:rPr>
                  <a:t>王莹</a:t>
                </a:r>
                <a:endPara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07" name="矩形 106"/>
          <p:cNvSpPr/>
          <p:nvPr/>
        </p:nvSpPr>
        <p:spPr>
          <a:xfrm>
            <a:off x="5090160" y="325428"/>
            <a:ext cx="20116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开发团队介绍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IMG_20180619_104146"/>
          <p:cNvPicPr>
            <a:picLocks noChangeAspect="1"/>
          </p:cNvPicPr>
          <p:nvPr/>
        </p:nvPicPr>
        <p:blipFill>
          <a:blip r:embed="rId3"/>
          <a:srcRect l="5200" t="7432" r="6501" b="22760"/>
          <a:stretch>
            <a:fillRect/>
          </a:stretch>
        </p:blipFill>
        <p:spPr>
          <a:xfrm>
            <a:off x="5313045" y="1596390"/>
            <a:ext cx="1503680" cy="1706880"/>
          </a:xfrm>
          <a:prstGeom prst="ellipse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733"/>
          <a:stretch>
            <a:fillRect/>
          </a:stretch>
        </p:blipFill>
        <p:spPr>
          <a:xfrm>
            <a:off x="8717915" y="1596390"/>
            <a:ext cx="1336040" cy="1665605"/>
          </a:xfrm>
          <a:prstGeom prst="ellipse">
            <a:avLst/>
          </a:prstGeom>
        </p:spPr>
      </p:pic>
      <p:pic>
        <p:nvPicPr>
          <p:cNvPr id="4" name="图片 3" descr="360截图176610298610490"/>
          <p:cNvPicPr>
            <a:picLocks noChangeAspect="1"/>
          </p:cNvPicPr>
          <p:nvPr/>
        </p:nvPicPr>
        <p:blipFill>
          <a:blip r:embed="rId5"/>
          <a:srcRect l="20120" t="18515" r="23669" b="17087"/>
          <a:stretch>
            <a:fillRect/>
          </a:stretch>
        </p:blipFill>
        <p:spPr>
          <a:xfrm>
            <a:off x="2092325" y="1596390"/>
            <a:ext cx="1428115" cy="1753235"/>
          </a:xfrm>
          <a:prstGeom prst="ellipse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sp>
        <p:nvSpPr>
          <p:cNvPr id="107" name="矩形 106"/>
          <p:cNvSpPr/>
          <p:nvPr/>
        </p:nvSpPr>
        <p:spPr>
          <a:xfrm>
            <a:off x="4151630" y="325428"/>
            <a:ext cx="388874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项目未来发展规划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推广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905434" y="2670688"/>
            <a:ext cx="10381129" cy="3252996"/>
          </a:xfrm>
          <a:prstGeom prst="rect">
            <a:avLst/>
          </a:prstGeom>
          <a:noFill/>
        </p:spPr>
      </p:pic>
      <p:sp>
        <p:nvSpPr>
          <p:cNvPr id="5" name="矩形 4"/>
          <p:cNvSpPr/>
          <p:nvPr/>
        </p:nvSpPr>
        <p:spPr>
          <a:xfrm>
            <a:off x="2092960" y="1318260"/>
            <a:ext cx="8006080" cy="110680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4400" b="1">
                <a:ln w="12700" cmpd="sng">
                  <a:noFill/>
                  <a:prstDash val="solid"/>
                </a:ln>
                <a:solidFill>
                  <a:srgbClr val="FF83A3"/>
                </a:solidFill>
                <a:effectLst/>
              </a:rPr>
              <a:t>打造最有</a:t>
            </a:r>
            <a:r>
              <a:rPr lang="zh-CN" altLang="en-US" sz="6600" b="1">
                <a:ln w="12700" cmpd="sng">
                  <a:noFill/>
                  <a:prstDash val="solid"/>
                </a:ln>
                <a:solidFill>
                  <a:srgbClr val="FF83A3"/>
                </a:solidFill>
                <a:effectLst/>
              </a:rPr>
              <a:t>趣</a:t>
            </a:r>
            <a:r>
              <a:rPr lang="zh-CN" altLang="en-US" sz="4400" b="1">
                <a:ln w="12700" cmpd="sng">
                  <a:noFill/>
                  <a:prstDash val="solid"/>
                </a:ln>
                <a:solidFill>
                  <a:srgbClr val="FF83A3"/>
                </a:solidFill>
                <a:effectLst/>
              </a:rPr>
              <a:t>的习惯</a:t>
            </a:r>
            <a:r>
              <a:rPr lang="zh-CN" altLang="en-US" sz="6600" b="1">
                <a:ln w="12700" cmpd="sng">
                  <a:noFill/>
                  <a:prstDash val="solid"/>
                </a:ln>
                <a:solidFill>
                  <a:srgbClr val="FF83A3"/>
                </a:solidFill>
                <a:effectLst/>
              </a:rPr>
              <a:t>养</a:t>
            </a:r>
            <a:r>
              <a:rPr lang="zh-CN" altLang="en-US" sz="4400" b="1">
                <a:ln w="12700" cmpd="sng">
                  <a:noFill/>
                  <a:prstDash val="solid"/>
                </a:ln>
                <a:solidFill>
                  <a:srgbClr val="FF83A3"/>
                </a:solidFill>
                <a:effectLst/>
              </a:rPr>
              <a:t>成小程序</a:t>
            </a:r>
            <a:endParaRPr lang="zh-CN" altLang="en-US" sz="4400" b="1">
              <a:ln w="12700" cmpd="sng">
                <a:noFill/>
                <a:prstDash val="solid"/>
              </a:ln>
              <a:solidFill>
                <a:srgbClr val="FF83A3"/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sp>
        <p:nvSpPr>
          <p:cNvPr id="28" name="等腰三角形 27"/>
          <p:cNvSpPr/>
          <p:nvPr/>
        </p:nvSpPr>
        <p:spPr>
          <a:xfrm rot="5400000">
            <a:off x="9047847" y="2376275"/>
            <a:ext cx="1540698" cy="1787869"/>
          </a:xfrm>
          <a:prstGeom prst="triangle">
            <a:avLst/>
          </a:prstGeom>
          <a:solidFill>
            <a:srgbClr val="849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>
            <a:spLocks noChangeAspect="1"/>
          </p:cNvSpPr>
          <p:nvPr/>
        </p:nvSpPr>
        <p:spPr>
          <a:xfrm>
            <a:off x="8502579" y="2832048"/>
            <a:ext cx="843365" cy="84336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8100">
            <a:solidFill>
              <a:srgbClr val="849E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等腰三角形 55"/>
          <p:cNvSpPr/>
          <p:nvPr/>
        </p:nvSpPr>
        <p:spPr>
          <a:xfrm rot="5400000">
            <a:off x="6682130" y="2376274"/>
            <a:ext cx="1540698" cy="1787869"/>
          </a:xfrm>
          <a:prstGeom prst="triangle">
            <a:avLst/>
          </a:prstGeom>
          <a:solidFill>
            <a:srgbClr val="FF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>
            <a:spLocks noChangeAspect="1"/>
          </p:cNvSpPr>
          <p:nvPr/>
        </p:nvSpPr>
        <p:spPr>
          <a:xfrm>
            <a:off x="6136862" y="2832047"/>
            <a:ext cx="843365" cy="84336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8100">
            <a:solidFill>
              <a:srgbClr val="FF8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/>
          <p:cNvSpPr/>
          <p:nvPr/>
        </p:nvSpPr>
        <p:spPr>
          <a:xfrm rot="5400000">
            <a:off x="4348585" y="2376274"/>
            <a:ext cx="1540698" cy="1787869"/>
          </a:xfrm>
          <a:prstGeom prst="triangle">
            <a:avLst/>
          </a:prstGeom>
          <a:solidFill>
            <a:srgbClr val="849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>
            <a:spLocks noChangeAspect="1"/>
          </p:cNvSpPr>
          <p:nvPr/>
        </p:nvSpPr>
        <p:spPr>
          <a:xfrm>
            <a:off x="3803317" y="2832047"/>
            <a:ext cx="843365" cy="84336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8100">
            <a:solidFill>
              <a:srgbClr val="849E5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等腰三角形 59"/>
          <p:cNvSpPr/>
          <p:nvPr/>
        </p:nvSpPr>
        <p:spPr>
          <a:xfrm rot="5400000">
            <a:off x="1983116" y="2376274"/>
            <a:ext cx="1540698" cy="1787869"/>
          </a:xfrm>
          <a:prstGeom prst="triangle">
            <a:avLst/>
          </a:prstGeom>
          <a:solidFill>
            <a:srgbClr val="FF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>
            <a:spLocks noChangeAspect="1"/>
          </p:cNvSpPr>
          <p:nvPr/>
        </p:nvSpPr>
        <p:spPr>
          <a:xfrm>
            <a:off x="1437848" y="2832047"/>
            <a:ext cx="843365" cy="843364"/>
          </a:xfrm>
          <a:prstGeom prst="ellipse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38100">
            <a:solidFill>
              <a:srgbClr val="FF83A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>
            <a:grpSpLocks noChangeAspect="1"/>
          </p:cNvGrpSpPr>
          <p:nvPr/>
        </p:nvGrpSpPr>
        <p:grpSpPr>
          <a:xfrm>
            <a:off x="1720094" y="3059154"/>
            <a:ext cx="347974" cy="389149"/>
            <a:chOff x="5999255" y="3275006"/>
            <a:chExt cx="402656" cy="450303"/>
          </a:xfrm>
          <a:solidFill>
            <a:srgbClr val="FF83A3"/>
          </a:solidFill>
          <a:effectLst/>
        </p:grpSpPr>
        <p:sp>
          <p:nvSpPr>
            <p:cNvPr id="63" name="Freeform 108"/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4" name="Freeform 109"/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5" name="Freeform 110"/>
            <p:cNvSpPr>
              <a:spLocks noEditPoints="1"/>
            </p:cNvSpPr>
            <p:nvPr/>
          </p:nvSpPr>
          <p:spPr bwMode="auto">
            <a:xfrm>
              <a:off x="6081468" y="3456248"/>
              <a:ext cx="30829" cy="30829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Freeform 111"/>
            <p:cNvSpPr>
              <a:spLocks noEditPoints="1"/>
            </p:cNvSpPr>
            <p:nvPr/>
          </p:nvSpPr>
          <p:spPr bwMode="auto">
            <a:xfrm>
              <a:off x="6172090" y="3380575"/>
              <a:ext cx="97161" cy="97160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67" name="Freeform 112"/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8754428" y="3076537"/>
            <a:ext cx="339665" cy="336162"/>
            <a:chOff x="6967126" y="4092464"/>
            <a:chExt cx="453105" cy="448433"/>
          </a:xfrm>
          <a:solidFill>
            <a:srgbClr val="849E51"/>
          </a:solidFill>
          <a:effectLst/>
        </p:grpSpPr>
        <p:sp useBgFill="1">
          <p:nvSpPr>
            <p:cNvPr id="69" name="Freeform 136"/>
            <p:cNvSpPr/>
            <p:nvPr/>
          </p:nvSpPr>
          <p:spPr bwMode="auto">
            <a:xfrm>
              <a:off x="6967126" y="4343773"/>
              <a:ext cx="453105" cy="197124"/>
            </a:xfrm>
            <a:custGeom>
              <a:avLst/>
              <a:gdLst>
                <a:gd name="T0" fmla="*/ 103 w 205"/>
                <a:gd name="T1" fmla="*/ 19 h 89"/>
                <a:gd name="T2" fmla="*/ 47 w 205"/>
                <a:gd name="T3" fmla="*/ 0 h 89"/>
                <a:gd name="T4" fmla="*/ 0 w 205"/>
                <a:gd name="T5" fmla="*/ 0 h 89"/>
                <a:gd name="T6" fmla="*/ 0 w 205"/>
                <a:gd name="T7" fmla="*/ 67 h 89"/>
                <a:gd name="T8" fmla="*/ 22 w 205"/>
                <a:gd name="T9" fmla="*/ 89 h 89"/>
                <a:gd name="T10" fmla="*/ 183 w 205"/>
                <a:gd name="T11" fmla="*/ 89 h 89"/>
                <a:gd name="T12" fmla="*/ 205 w 205"/>
                <a:gd name="T13" fmla="*/ 67 h 89"/>
                <a:gd name="T14" fmla="*/ 205 w 205"/>
                <a:gd name="T15" fmla="*/ 0 h 89"/>
                <a:gd name="T16" fmla="*/ 158 w 205"/>
                <a:gd name="T17" fmla="*/ 0 h 89"/>
                <a:gd name="T18" fmla="*/ 103 w 205"/>
                <a:gd name="T19" fmla="*/ 1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5" h="89">
                  <a:moveTo>
                    <a:pt x="103" y="19"/>
                  </a:moveTo>
                  <a:cubicBezTo>
                    <a:pt x="82" y="19"/>
                    <a:pt x="62" y="12"/>
                    <a:pt x="4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9"/>
                    <a:pt x="10" y="89"/>
                    <a:pt x="22" y="89"/>
                  </a:cubicBezTo>
                  <a:cubicBezTo>
                    <a:pt x="183" y="89"/>
                    <a:pt x="183" y="89"/>
                    <a:pt x="183" y="89"/>
                  </a:cubicBezTo>
                  <a:cubicBezTo>
                    <a:pt x="195" y="89"/>
                    <a:pt x="205" y="79"/>
                    <a:pt x="205" y="67"/>
                  </a:cubicBezTo>
                  <a:cubicBezTo>
                    <a:pt x="205" y="0"/>
                    <a:pt x="205" y="0"/>
                    <a:pt x="205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3" y="12"/>
                    <a:pt x="124" y="19"/>
                    <a:pt x="10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70" name="Freeform 137"/>
            <p:cNvSpPr>
              <a:spLocks noEditPoints="1"/>
            </p:cNvSpPr>
            <p:nvPr/>
          </p:nvSpPr>
          <p:spPr bwMode="auto">
            <a:xfrm>
              <a:off x="6967126" y="4092464"/>
              <a:ext cx="453105" cy="260652"/>
            </a:xfrm>
            <a:custGeom>
              <a:avLst/>
              <a:gdLst>
                <a:gd name="T0" fmla="*/ 183 w 205"/>
                <a:gd name="T1" fmla="*/ 42 h 118"/>
                <a:gd name="T2" fmla="*/ 180 w 205"/>
                <a:gd name="T3" fmla="*/ 42 h 118"/>
                <a:gd name="T4" fmla="*/ 154 w 205"/>
                <a:gd name="T5" fmla="*/ 42 h 118"/>
                <a:gd name="T6" fmla="*/ 154 w 205"/>
                <a:gd name="T7" fmla="*/ 22 h 118"/>
                <a:gd name="T8" fmla="*/ 132 w 205"/>
                <a:gd name="T9" fmla="*/ 0 h 118"/>
                <a:gd name="T10" fmla="*/ 73 w 205"/>
                <a:gd name="T11" fmla="*/ 0 h 118"/>
                <a:gd name="T12" fmla="*/ 51 w 205"/>
                <a:gd name="T13" fmla="*/ 22 h 118"/>
                <a:gd name="T14" fmla="*/ 51 w 205"/>
                <a:gd name="T15" fmla="*/ 42 h 118"/>
                <a:gd name="T16" fmla="*/ 25 w 205"/>
                <a:gd name="T17" fmla="*/ 42 h 118"/>
                <a:gd name="T18" fmla="*/ 22 w 205"/>
                <a:gd name="T19" fmla="*/ 42 h 118"/>
                <a:gd name="T20" fmla="*/ 0 w 205"/>
                <a:gd name="T21" fmla="*/ 64 h 118"/>
                <a:gd name="T22" fmla="*/ 0 w 205"/>
                <a:gd name="T23" fmla="*/ 101 h 118"/>
                <a:gd name="T24" fmla="*/ 54 w 205"/>
                <a:gd name="T25" fmla="*/ 101 h 118"/>
                <a:gd name="T26" fmla="*/ 103 w 205"/>
                <a:gd name="T27" fmla="*/ 118 h 118"/>
                <a:gd name="T28" fmla="*/ 151 w 205"/>
                <a:gd name="T29" fmla="*/ 101 h 118"/>
                <a:gd name="T30" fmla="*/ 205 w 205"/>
                <a:gd name="T31" fmla="*/ 101 h 118"/>
                <a:gd name="T32" fmla="*/ 205 w 205"/>
                <a:gd name="T33" fmla="*/ 64 h 118"/>
                <a:gd name="T34" fmla="*/ 183 w 205"/>
                <a:gd name="T35" fmla="*/ 42 h 118"/>
                <a:gd name="T36" fmla="*/ 67 w 205"/>
                <a:gd name="T37" fmla="*/ 26 h 118"/>
                <a:gd name="T38" fmla="*/ 67 w 205"/>
                <a:gd name="T39" fmla="*/ 22 h 118"/>
                <a:gd name="T40" fmla="*/ 73 w 205"/>
                <a:gd name="T41" fmla="*/ 17 h 118"/>
                <a:gd name="T42" fmla="*/ 132 w 205"/>
                <a:gd name="T43" fmla="*/ 17 h 118"/>
                <a:gd name="T44" fmla="*/ 138 w 205"/>
                <a:gd name="T45" fmla="*/ 22 h 118"/>
                <a:gd name="T46" fmla="*/ 138 w 205"/>
                <a:gd name="T47" fmla="*/ 26 h 118"/>
                <a:gd name="T48" fmla="*/ 138 w 205"/>
                <a:gd name="T49" fmla="*/ 42 h 118"/>
                <a:gd name="T50" fmla="*/ 67 w 205"/>
                <a:gd name="T51" fmla="*/ 42 h 118"/>
                <a:gd name="T52" fmla="*/ 67 w 205"/>
                <a:gd name="T53" fmla="*/ 26 h 118"/>
                <a:gd name="T54" fmla="*/ 101 w 205"/>
                <a:gd name="T55" fmla="*/ 101 h 118"/>
                <a:gd name="T56" fmla="*/ 85 w 205"/>
                <a:gd name="T57" fmla="*/ 86 h 118"/>
                <a:gd name="T58" fmla="*/ 101 w 205"/>
                <a:gd name="T59" fmla="*/ 70 h 118"/>
                <a:gd name="T60" fmla="*/ 117 w 205"/>
                <a:gd name="T61" fmla="*/ 86 h 118"/>
                <a:gd name="T62" fmla="*/ 101 w 205"/>
                <a:gd name="T63" fmla="*/ 10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05" h="118">
                  <a:moveTo>
                    <a:pt x="183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54" y="42"/>
                    <a:pt x="154" y="42"/>
                    <a:pt x="154" y="42"/>
                  </a:cubicBezTo>
                  <a:cubicBezTo>
                    <a:pt x="154" y="22"/>
                    <a:pt x="154" y="22"/>
                    <a:pt x="154" y="22"/>
                  </a:cubicBezTo>
                  <a:cubicBezTo>
                    <a:pt x="154" y="10"/>
                    <a:pt x="144" y="0"/>
                    <a:pt x="132" y="0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61" y="0"/>
                    <a:pt x="51" y="10"/>
                    <a:pt x="51" y="22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10" y="42"/>
                    <a:pt x="0" y="52"/>
                    <a:pt x="0" y="64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54" y="101"/>
                    <a:pt x="54" y="101"/>
                    <a:pt x="54" y="101"/>
                  </a:cubicBezTo>
                  <a:cubicBezTo>
                    <a:pt x="67" y="112"/>
                    <a:pt x="84" y="118"/>
                    <a:pt x="103" y="118"/>
                  </a:cubicBezTo>
                  <a:cubicBezTo>
                    <a:pt x="121" y="118"/>
                    <a:pt x="138" y="112"/>
                    <a:pt x="151" y="101"/>
                  </a:cubicBezTo>
                  <a:cubicBezTo>
                    <a:pt x="205" y="101"/>
                    <a:pt x="205" y="101"/>
                    <a:pt x="205" y="101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205" y="52"/>
                    <a:pt x="195" y="42"/>
                    <a:pt x="183" y="42"/>
                  </a:cubicBezTo>
                  <a:close/>
                  <a:moveTo>
                    <a:pt x="67" y="26"/>
                  </a:moveTo>
                  <a:cubicBezTo>
                    <a:pt x="67" y="22"/>
                    <a:pt x="67" y="22"/>
                    <a:pt x="67" y="22"/>
                  </a:cubicBezTo>
                  <a:cubicBezTo>
                    <a:pt x="67" y="19"/>
                    <a:pt x="70" y="17"/>
                    <a:pt x="73" y="17"/>
                  </a:cubicBezTo>
                  <a:cubicBezTo>
                    <a:pt x="132" y="17"/>
                    <a:pt x="132" y="17"/>
                    <a:pt x="132" y="17"/>
                  </a:cubicBezTo>
                  <a:cubicBezTo>
                    <a:pt x="135" y="17"/>
                    <a:pt x="138" y="19"/>
                    <a:pt x="138" y="22"/>
                  </a:cubicBezTo>
                  <a:cubicBezTo>
                    <a:pt x="138" y="26"/>
                    <a:pt x="138" y="26"/>
                    <a:pt x="138" y="26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67" y="42"/>
                    <a:pt x="67" y="42"/>
                    <a:pt x="67" y="42"/>
                  </a:cubicBezTo>
                  <a:lnTo>
                    <a:pt x="67" y="26"/>
                  </a:lnTo>
                  <a:close/>
                  <a:moveTo>
                    <a:pt x="101" y="101"/>
                  </a:moveTo>
                  <a:cubicBezTo>
                    <a:pt x="92" y="101"/>
                    <a:pt x="85" y="94"/>
                    <a:pt x="85" y="86"/>
                  </a:cubicBezTo>
                  <a:cubicBezTo>
                    <a:pt x="85" y="77"/>
                    <a:pt x="92" y="70"/>
                    <a:pt x="101" y="70"/>
                  </a:cubicBezTo>
                  <a:cubicBezTo>
                    <a:pt x="110" y="70"/>
                    <a:pt x="117" y="77"/>
                    <a:pt x="117" y="86"/>
                  </a:cubicBezTo>
                  <a:cubicBezTo>
                    <a:pt x="117" y="94"/>
                    <a:pt x="110" y="101"/>
                    <a:pt x="101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392802" y="3025850"/>
            <a:ext cx="317228" cy="405698"/>
            <a:chOff x="1605186" y="572440"/>
            <a:chExt cx="563562" cy="720725"/>
          </a:xfrm>
          <a:solidFill>
            <a:srgbClr val="FF83A3"/>
          </a:solidFill>
          <a:effectLst/>
        </p:grpSpPr>
        <p:sp useBgFill="1">
          <p:nvSpPr>
            <p:cNvPr id="72" name="Freeform 32"/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73" name="Freeform 33"/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74" name="Freeform 34"/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054766" y="3105579"/>
            <a:ext cx="334312" cy="332704"/>
            <a:chOff x="-136302" y="1682102"/>
            <a:chExt cx="660401" cy="657225"/>
          </a:xfrm>
          <a:solidFill>
            <a:srgbClr val="849E51"/>
          </a:solidFill>
          <a:effectLst/>
        </p:grpSpPr>
        <p:sp useBgFill="1">
          <p:nvSpPr>
            <p:cNvPr id="76" name="Freeform 36"/>
            <p:cNvSpPr/>
            <p:nvPr/>
          </p:nvSpPr>
          <p:spPr bwMode="auto">
            <a:xfrm>
              <a:off x="214536" y="1682102"/>
              <a:ext cx="309563" cy="309563"/>
            </a:xfrm>
            <a:custGeom>
              <a:avLst/>
              <a:gdLst>
                <a:gd name="T0" fmla="*/ 0 w 138"/>
                <a:gd name="T1" fmla="*/ 0 h 138"/>
                <a:gd name="T2" fmla="*/ 0 w 138"/>
                <a:gd name="T3" fmla="*/ 138 h 138"/>
                <a:gd name="T4" fmla="*/ 138 w 138"/>
                <a:gd name="T5" fmla="*/ 138 h 138"/>
                <a:gd name="T6" fmla="*/ 0 w 138"/>
                <a:gd name="T7" fmla="*/ 0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38">
                  <a:moveTo>
                    <a:pt x="0" y="0"/>
                  </a:moveTo>
                  <a:cubicBezTo>
                    <a:pt x="0" y="138"/>
                    <a:pt x="0" y="138"/>
                    <a:pt x="0" y="138"/>
                  </a:cubicBezTo>
                  <a:cubicBezTo>
                    <a:pt x="138" y="138"/>
                    <a:pt x="138" y="138"/>
                    <a:pt x="138" y="138"/>
                  </a:cubicBezTo>
                  <a:cubicBezTo>
                    <a:pt x="134" y="63"/>
                    <a:pt x="74" y="4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 useBgFill="1">
          <p:nvSpPr>
            <p:cNvPr id="77" name="Freeform 37"/>
            <p:cNvSpPr/>
            <p:nvPr/>
          </p:nvSpPr>
          <p:spPr bwMode="auto">
            <a:xfrm>
              <a:off x="-136302" y="1682102"/>
              <a:ext cx="660400" cy="657225"/>
            </a:xfrm>
            <a:custGeom>
              <a:avLst/>
              <a:gdLst>
                <a:gd name="T0" fmla="*/ 139 w 294"/>
                <a:gd name="T1" fmla="*/ 154 h 293"/>
                <a:gd name="T2" fmla="*/ 139 w 294"/>
                <a:gd name="T3" fmla="*/ 0 h 293"/>
                <a:gd name="T4" fmla="*/ 0 w 294"/>
                <a:gd name="T5" fmla="*/ 146 h 293"/>
                <a:gd name="T6" fmla="*/ 147 w 294"/>
                <a:gd name="T7" fmla="*/ 293 h 293"/>
                <a:gd name="T8" fmla="*/ 294 w 294"/>
                <a:gd name="T9" fmla="*/ 154 h 293"/>
                <a:gd name="T10" fmla="*/ 139 w 294"/>
                <a:gd name="T11" fmla="*/ 154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4" h="293">
                  <a:moveTo>
                    <a:pt x="139" y="154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61" y="4"/>
                    <a:pt x="0" y="68"/>
                    <a:pt x="0" y="146"/>
                  </a:cubicBezTo>
                  <a:cubicBezTo>
                    <a:pt x="0" y="227"/>
                    <a:pt x="66" y="293"/>
                    <a:pt x="147" y="293"/>
                  </a:cubicBezTo>
                  <a:cubicBezTo>
                    <a:pt x="226" y="293"/>
                    <a:pt x="289" y="232"/>
                    <a:pt x="294" y="154"/>
                  </a:cubicBezTo>
                  <a:lnTo>
                    <a:pt x="13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1334723" y="4826493"/>
            <a:ext cx="216158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axure,ps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等工具进行项目原型设计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1784268" y="4364828"/>
            <a:ext cx="12363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3647203" y="4826493"/>
            <a:ext cx="21615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webstorm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等工具进行团队合作，代码共享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4096748" y="4364828"/>
            <a:ext cx="12363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5930908" y="4826493"/>
            <a:ext cx="21615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wxml,wxss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实现前端静态页面，利用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实现前后端交互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380453" y="4364828"/>
            <a:ext cx="12363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346414" y="4826493"/>
            <a:ext cx="216158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利用腾讯云平台，后端使用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PHP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语言，搭建数据库</a:t>
            </a:r>
            <a:endParaRPr lang="zh-CN" altLang="en-US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795959" y="4364828"/>
            <a:ext cx="1236347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后端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4937760" y="325428"/>
            <a:ext cx="23164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小程序技术说明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87" name="直接连接符 86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3"/>
          <a:stretch>
            <a:fillRect/>
          </a:stretch>
        </p:blipFill>
        <p:spPr>
          <a:xfrm>
            <a:off x="-23397" y="0"/>
            <a:ext cx="12238892" cy="6857999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948690" y="1957070"/>
            <a:ext cx="25171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树一树</a:t>
            </a:r>
            <a:endParaRPr lang="zh-CN" altLang="en-US" sz="540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48690" y="2867025"/>
            <a:ext cx="72186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60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习惯为根，人生为树，为你而来</a:t>
            </a:r>
            <a:endParaRPr lang="zh-CN" altLang="en-US" sz="360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041332" y="3773346"/>
            <a:ext cx="1122744" cy="0"/>
          </a:xfrm>
          <a:prstGeom prst="line">
            <a:avLst/>
          </a:prstGeom>
          <a:ln w="254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927668" y="3891029"/>
            <a:ext cx="4460111" cy="1060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Kung Fu does not bear the heart of the man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solidFill>
                  <a:schemeClr val="tx1">
                    <a:lumMod val="65000"/>
                    <a:lumOff val="3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no pains,no gains,believe you can do it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smtClean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 </a:t>
            </a:r>
            <a:endParaRPr lang="en-US" altLang="zh-CN" sz="1400">
              <a:solidFill>
                <a:schemeClr val="tx1">
                  <a:lumMod val="65000"/>
                  <a:lumOff val="3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996950" y="4799965"/>
            <a:ext cx="1981200" cy="405130"/>
          </a:xfrm>
          <a:prstGeom prst="roundRect">
            <a:avLst/>
          </a:prstGeom>
          <a:solidFill>
            <a:srgbClr val="FF83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65860" y="4799965"/>
            <a:ext cx="1812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never give up</a:t>
            </a:r>
            <a:endParaRPr lang="en-US" altLang="zh-CN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96795" y="3589020"/>
            <a:ext cx="1960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smtClean="0">
                <a:solidFill>
                  <a:schemeClr val="tx1">
                    <a:lumMod val="85000"/>
                    <a:lumOff val="1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你，心动了吗？</a:t>
            </a:r>
            <a:endParaRPr lang="zh-CN" altLang="en-US" sz="2000" smtClean="0">
              <a:solidFill>
                <a:schemeClr val="tx1">
                  <a:lumMod val="85000"/>
                  <a:lumOff val="1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3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9830" y="1957070"/>
            <a:ext cx="3975735" cy="4406900"/>
          </a:xfrm>
          <a:prstGeom prst="rect">
            <a:avLst/>
          </a:prstGeom>
        </p:spPr>
      </p:pic>
      <p:pic>
        <p:nvPicPr>
          <p:cNvPr id="3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156" b="14844"/>
          <a:stretch>
            <a:fillRect/>
          </a:stretch>
        </p:blipFill>
        <p:spPr>
          <a:xfrm rot="10800000" flipV="1">
            <a:off x="-23495" y="5205095"/>
            <a:ext cx="12239625" cy="16529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3"/>
          <a:stretch>
            <a:fillRect/>
          </a:stretch>
        </p:blipFill>
        <p:spPr>
          <a:xfrm>
            <a:off x="-46892" y="0"/>
            <a:ext cx="12238892" cy="6857999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901943" y="3420964"/>
            <a:ext cx="1783385" cy="1783385"/>
          </a:xfrm>
          <a:prstGeom prst="ellipse">
            <a:avLst/>
          </a:prstGeom>
          <a:solidFill>
            <a:srgbClr val="FF83A3">
              <a:alpha val="70000"/>
            </a:srgbClr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847373" y="4630631"/>
            <a:ext cx="573718" cy="573718"/>
          </a:xfrm>
          <a:prstGeom prst="ellipse">
            <a:avLst/>
          </a:prstGeom>
          <a:solidFill>
            <a:srgbClr val="FF83A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23" name="MH_Others_1"/>
          <p:cNvSpPr txBox="1"/>
          <p:nvPr>
            <p:custDataLst>
              <p:tags r:id="rId2"/>
            </p:custDataLst>
          </p:nvPr>
        </p:nvSpPr>
        <p:spPr>
          <a:xfrm>
            <a:off x="1077327" y="2563634"/>
            <a:ext cx="954114" cy="313922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37500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27100" dirty="0">
                <a:solidFill>
                  <a:srgbClr val="523A2C"/>
                </a:solidFill>
              </a:rPr>
              <a:t>1</a:t>
            </a:r>
            <a:endParaRPr lang="zh-CN" altLang="en-US" sz="27100" dirty="0">
              <a:solidFill>
                <a:srgbClr val="523A2C"/>
              </a:solidFill>
            </a:endParaRPr>
          </a:p>
        </p:txBody>
      </p:sp>
      <p:sp>
        <p:nvSpPr>
          <p:cNvPr id="24" name="Rectangle 47"/>
          <p:cNvSpPr/>
          <p:nvPr/>
        </p:nvSpPr>
        <p:spPr>
          <a:xfrm>
            <a:off x="3855845" y="3758658"/>
            <a:ext cx="3679275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项目背景及立意</a:t>
            </a:r>
            <a:endParaRPr lang="en-US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55845" y="4373352"/>
            <a:ext cx="4362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kolor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suum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mement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bereh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ubat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jeurawat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talak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licen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Lorem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706115" y="4581525"/>
            <a:ext cx="2501123" cy="2209799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150392" y="3072446"/>
            <a:ext cx="6144093" cy="3337201"/>
            <a:chOff x="2913" y="2632"/>
            <a:chExt cx="13054" cy="6775"/>
          </a:xfrm>
        </p:grpSpPr>
        <p:sp>
          <p:nvSpPr>
            <p:cNvPr id="36" name="矩形 35"/>
            <p:cNvSpPr/>
            <p:nvPr/>
          </p:nvSpPr>
          <p:spPr>
            <a:xfrm>
              <a:off x="3094" y="2774"/>
              <a:ext cx="12873" cy="3224"/>
            </a:xfrm>
            <a:prstGeom prst="rect">
              <a:avLst/>
            </a:prstGeom>
            <a:blipFill rotWithShape="1">
              <a:blip r:embed="rId3"/>
              <a:srcRect/>
              <a:stretch>
                <a:fillRect t="-97244" b="-90144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3094" y="2774"/>
              <a:ext cx="4149" cy="3226"/>
            </a:xfrm>
            <a:prstGeom prst="rect">
              <a:avLst/>
            </a:prstGeom>
            <a:solidFill>
              <a:srgbClr val="FF8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/>
            <p:cNvSpPr/>
            <p:nvPr/>
          </p:nvSpPr>
          <p:spPr>
            <a:xfrm>
              <a:off x="3052" y="6181"/>
              <a:ext cx="4149" cy="3226"/>
            </a:xfrm>
            <a:prstGeom prst="rect">
              <a:avLst/>
            </a:prstGeom>
            <a:solidFill>
              <a:srgbClr val="849E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/>
            <p:cNvSpPr/>
            <p:nvPr/>
          </p:nvSpPr>
          <p:spPr>
            <a:xfrm>
              <a:off x="7456" y="6181"/>
              <a:ext cx="4149" cy="3226"/>
            </a:xfrm>
            <a:prstGeom prst="rect">
              <a:avLst/>
            </a:prstGeom>
            <a:solidFill>
              <a:srgbClr val="FF83A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/>
            <p:cNvSpPr/>
            <p:nvPr/>
          </p:nvSpPr>
          <p:spPr>
            <a:xfrm>
              <a:off x="11818" y="6181"/>
              <a:ext cx="4149" cy="3226"/>
            </a:xfrm>
            <a:prstGeom prst="rect">
              <a:avLst/>
            </a:prstGeom>
            <a:solidFill>
              <a:srgbClr val="849E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4372" y="5652"/>
              <a:ext cx="15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18"/>
            <p:cNvSpPr txBox="1"/>
            <p:nvPr/>
          </p:nvSpPr>
          <p:spPr>
            <a:xfrm>
              <a:off x="2913" y="2632"/>
              <a:ext cx="4060" cy="31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30000"/>
                </a:lnSpc>
              </a:pPr>
              <a:r>
                <a:rPr lang="en-US" altLang="zh-CN" sz="2400" b="1">
                  <a:solidFill>
                    <a:schemeClr val="bg1"/>
                  </a:solidFill>
                  <a:sym typeface="+mn-ea"/>
                </a:rPr>
                <a:t> </a:t>
              </a:r>
              <a:r>
                <a:rPr lang="zh-CN" altLang="en-US" sz="2400" b="1">
                  <a:solidFill>
                    <a:schemeClr val="bg1"/>
                  </a:solidFill>
                  <a:sym typeface="+mn-ea"/>
                </a:rPr>
                <a:t>制定习惯养成计划的坚持情况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  <a:sym typeface="+mn-ea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117" y="6345"/>
              <a:ext cx="2603" cy="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7.14%</a:t>
              </a:r>
              <a:endParaRPr lang="en-US" altLang="zh-CN" sz="2800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4372" y="7340"/>
              <a:ext cx="15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8"/>
            <p:cNvSpPr txBox="1"/>
            <p:nvPr/>
          </p:nvSpPr>
          <p:spPr>
            <a:xfrm>
              <a:off x="3483" y="7855"/>
              <a:ext cx="3458" cy="8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30000"/>
                </a:lnSpc>
              </a:pPr>
              <a:r>
                <a:rPr lang="zh-CN" altLang="en-US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</a:rPr>
                <a:t>能完全坚持的人</a:t>
              </a:r>
              <a:endPara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8262" y="6337"/>
              <a:ext cx="2603" cy="10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</a:rPr>
                <a:t>78.57%</a:t>
              </a:r>
              <a:endParaRPr lang="en-US" altLang="zh-CN" sz="2800" dirty="0" smtClean="0">
                <a:solidFill>
                  <a:schemeClr val="bg1"/>
                </a:solidFill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8717" y="7340"/>
              <a:ext cx="150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18"/>
            <p:cNvSpPr txBox="1"/>
            <p:nvPr/>
          </p:nvSpPr>
          <p:spPr>
            <a:xfrm>
              <a:off x="7803" y="7521"/>
              <a:ext cx="3458" cy="14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</a:rPr>
                <a:t>只能短时间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  <a:p>
              <a:pPr algn="ctr" defTabSz="914400">
                <a:lnSpc>
                  <a:spcPct val="13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</a:rPr>
                <a:t>坚持的人</a:t>
              </a:r>
              <a:endPara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2626" y="8431"/>
              <a:ext cx="2554" cy="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3870960" y="325428"/>
            <a:ext cx="4450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习惯养成类小程序市场背景调查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120640" y="899160"/>
            <a:ext cx="195072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 descr="360截图168311081715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7575" y="3135630"/>
            <a:ext cx="4106545" cy="1581150"/>
          </a:xfrm>
          <a:prstGeom prst="rect">
            <a:avLst/>
          </a:prstGeom>
        </p:spPr>
      </p:pic>
      <p:grpSp>
        <p:nvGrpSpPr>
          <p:cNvPr id="33" name="组合 32"/>
          <p:cNvGrpSpPr/>
          <p:nvPr/>
        </p:nvGrpSpPr>
        <p:grpSpPr>
          <a:xfrm>
            <a:off x="5247005" y="1100455"/>
            <a:ext cx="6130925" cy="3349625"/>
            <a:chOff x="7975" y="1733"/>
            <a:chExt cx="9655" cy="5275"/>
          </a:xfrm>
        </p:grpSpPr>
        <p:sp>
          <p:nvSpPr>
            <p:cNvPr id="7" name="矩形 6"/>
            <p:cNvSpPr/>
            <p:nvPr/>
          </p:nvSpPr>
          <p:spPr>
            <a:xfrm>
              <a:off x="8088" y="1863"/>
              <a:ext cx="9542" cy="2501"/>
            </a:xfrm>
            <a:prstGeom prst="rect">
              <a:avLst/>
            </a:prstGeom>
            <a:blipFill rotWithShape="1">
              <a:blip r:embed="rId3"/>
              <a:srcRect/>
              <a:stretch>
                <a:fillRect t="-97244" b="-90144"/>
              </a:stretch>
            </a:blip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kumimoji="1" lang="zh-CN" altLang="en-US"/>
            </a:p>
          </p:txBody>
        </p:sp>
        <p:sp>
          <p:nvSpPr>
            <p:cNvPr id="8" name="矩形 7"/>
            <p:cNvSpPr/>
            <p:nvPr/>
          </p:nvSpPr>
          <p:spPr>
            <a:xfrm>
              <a:off x="8088" y="1863"/>
              <a:ext cx="3075" cy="2502"/>
            </a:xfrm>
            <a:prstGeom prst="rect">
              <a:avLst/>
            </a:prstGeom>
            <a:solidFill>
              <a:srgbClr val="FF83A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/>
          </p:nvSpPr>
          <p:spPr>
            <a:xfrm>
              <a:off x="8057" y="4506"/>
              <a:ext cx="3075" cy="2502"/>
            </a:xfrm>
            <a:prstGeom prst="rect">
              <a:avLst/>
            </a:prstGeom>
            <a:solidFill>
              <a:srgbClr val="849E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>
              <a:off x="11321" y="4506"/>
              <a:ext cx="3075" cy="2502"/>
            </a:xfrm>
            <a:prstGeom prst="rect">
              <a:avLst/>
            </a:prstGeom>
            <a:solidFill>
              <a:srgbClr val="FF83A3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14554" y="4506"/>
              <a:ext cx="3075" cy="2502"/>
            </a:xfrm>
            <a:prstGeom prst="rect">
              <a:avLst/>
            </a:prstGeom>
            <a:solidFill>
              <a:srgbClr val="849E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 sz="2800" dirty="0">
                <a:solidFill>
                  <a:schemeClr val="bg1"/>
                </a:solidFill>
                <a:sym typeface="+mn-ea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9035" y="4179"/>
              <a:ext cx="11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8"/>
            <p:cNvSpPr txBox="1"/>
            <p:nvPr/>
          </p:nvSpPr>
          <p:spPr>
            <a:xfrm>
              <a:off x="7975" y="1733"/>
              <a:ext cx="3327" cy="24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914400">
                <a:lnSpc>
                  <a:spcPct val="130000"/>
                </a:lnSpc>
              </a:pPr>
              <a:r>
                <a:rPr lang="en-US" altLang="zh-CN" sz="2400" b="1">
                  <a:solidFill>
                    <a:schemeClr val="bg1"/>
                  </a:solidFill>
                  <a:sym typeface="+mn-ea"/>
                </a:rPr>
                <a:t>  </a:t>
              </a:r>
              <a:r>
                <a:rPr lang="zh-CN" altLang="en-US" sz="2400" b="1">
                  <a:solidFill>
                    <a:schemeClr val="bg1"/>
                  </a:solidFill>
                  <a:sym typeface="+mn-ea"/>
                </a:rPr>
                <a:t>是否愿意使用小程序坚持习惯养成？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  <a:sym typeface="+mn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680" y="4633"/>
              <a:ext cx="192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bg1"/>
                  </a:solidFill>
                </a:rPr>
                <a:t>14.29%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18" name="直接连接符 17"/>
            <p:cNvCxnSpPr/>
            <p:nvPr/>
          </p:nvCxnSpPr>
          <p:spPr>
            <a:xfrm>
              <a:off x="9035" y="5405"/>
              <a:ext cx="11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357" y="5545"/>
              <a:ext cx="2563" cy="12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914400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</a:rPr>
                <a:t>比较感兴趣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  <a:p>
              <a:pPr algn="ctr" defTabSz="914400">
                <a:lnSpc>
                  <a:spcPct val="130000"/>
                </a:lnSpc>
              </a:pP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</a:rPr>
                <a:t>可以下来看看</a:t>
              </a:r>
              <a:endPara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11946" y="4594"/>
              <a:ext cx="1929" cy="8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2800" dirty="0">
                  <a:solidFill>
                    <a:schemeClr val="bg1"/>
                  </a:solidFill>
                </a:rPr>
                <a:t>85.71%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12256" y="5405"/>
              <a:ext cx="1118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8"/>
            <p:cNvSpPr txBox="1"/>
            <p:nvPr/>
          </p:nvSpPr>
          <p:spPr>
            <a:xfrm>
              <a:off x="11558" y="5497"/>
              <a:ext cx="2563" cy="14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 defTabSz="914400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</a:rPr>
                <a:t>很感兴趣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  <a:p>
              <a:pPr algn="ctr" defTabSz="914400">
                <a:lnSpc>
                  <a:spcPct val="13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Levenim MT" panose="02010502060101010101" pitchFamily="2" charset="-79"/>
                </a:rPr>
                <a:t>愿意使用</a:t>
              </a:r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5153" y="6251"/>
              <a:ext cx="189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endParaRPr lang="zh-CN" altLang="en-US" sz="1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2" name="图片 31" descr="360截图188002036075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700" y="1182370"/>
            <a:ext cx="4124960" cy="158877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84150" y="1955800"/>
            <a:ext cx="47453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调查人数：</a:t>
            </a:r>
            <a:r>
              <a:rPr lang="en-US" altLang="zh-CN">
                <a:sym typeface="+mn-ea"/>
              </a:rPr>
              <a:t>102</a:t>
            </a:r>
            <a:r>
              <a:rPr lang="zh-CN" altLang="en-US">
                <a:sym typeface="+mn-ea"/>
              </a:rPr>
              <a:t>人     调查范围：东北林业大学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6934200" y="5276850"/>
            <a:ext cx="3383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ym typeface="+mn-ea"/>
              </a:rPr>
              <a:t>调查方式：问卷调查，采访询问</a:t>
            </a:r>
            <a:endParaRPr lang="zh-CN" altLang="en-US"/>
          </a:p>
        </p:txBody>
      </p:sp>
      <p:sp>
        <p:nvSpPr>
          <p:cNvPr id="55" name="TextBox 18"/>
          <p:cNvSpPr txBox="1"/>
          <p:nvPr/>
        </p:nvSpPr>
        <p:spPr>
          <a:xfrm>
            <a:off x="4241165" y="5640705"/>
            <a:ext cx="2054225" cy="4108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>
              <a:lnSpc>
                <a:spcPct val="130000"/>
              </a:lnSpc>
            </a:pPr>
            <a:r>
              <a:rPr lang="zh-CN" altLang="en-US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完全不能执行的人</a:t>
            </a:r>
            <a:endParaRPr lang="zh-CN" altLang="en-US" sz="16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4929480" y="5391592"/>
            <a:ext cx="70996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4796606" y="4897566"/>
            <a:ext cx="1225152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 smtClean="0">
                <a:solidFill>
                  <a:schemeClr val="bg1"/>
                </a:solidFill>
              </a:rPr>
              <a:t>7.14%</a:t>
            </a:r>
            <a:endParaRPr lang="en-US" altLang="zh-CN" sz="2800" dirty="0" smtClean="0">
              <a:solidFill>
                <a:schemeClr val="bg1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0135870" y="2968625"/>
            <a:ext cx="55308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dirty="0">
                <a:solidFill>
                  <a:schemeClr val="bg1"/>
                </a:solidFill>
              </a:rPr>
              <a:t>0%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  <p:cxnSp>
        <p:nvCxnSpPr>
          <p:cNvPr id="59" name="直接连接符 58"/>
          <p:cNvCxnSpPr/>
          <p:nvPr/>
        </p:nvCxnSpPr>
        <p:spPr>
          <a:xfrm>
            <a:off x="10045700" y="3439160"/>
            <a:ext cx="70993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8"/>
          <p:cNvSpPr txBox="1"/>
          <p:nvPr/>
        </p:nvSpPr>
        <p:spPr>
          <a:xfrm>
            <a:off x="9587230" y="3642995"/>
            <a:ext cx="1627505" cy="4914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914400">
              <a:lnSpc>
                <a:spcPct val="13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evenim MT" panose="02010502060101010101" pitchFamily="2" charset="-79"/>
              </a:rPr>
              <a:t>不感兴趣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evenim MT" panose="02010502060101010101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sp>
        <p:nvSpPr>
          <p:cNvPr id="94" name="TextBox 170"/>
          <p:cNvSpPr txBox="1"/>
          <p:nvPr/>
        </p:nvSpPr>
        <p:spPr>
          <a:xfrm>
            <a:off x="1910715" y="2191385"/>
            <a:ext cx="2078990" cy="372110"/>
          </a:xfrm>
          <a:prstGeom prst="rect">
            <a:avLst/>
          </a:prstGeom>
          <a:noFill/>
        </p:spPr>
        <p:txBody>
          <a:bodyPr wrap="square" lIns="96431" tIns="48215" rIns="96431" bIns="48215" rtlCol="0">
            <a:spAutoFit/>
          </a:bodyPr>
          <a:lstStyle/>
          <a:p>
            <a:r>
              <a:rPr lang="zh-CN" altLang="en-US">
                <a:solidFill>
                  <a:schemeClr val="tx1"/>
                </a:solidFill>
                <a:sym typeface="+mn-ea"/>
              </a:rPr>
              <a:t>人们想要养成习惯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51685" y="1914525"/>
            <a:ext cx="8089900" cy="3028315"/>
            <a:chOff x="1537" y="3009"/>
            <a:chExt cx="12740" cy="4769"/>
          </a:xfrm>
        </p:grpSpPr>
        <p:cxnSp>
          <p:nvCxnSpPr>
            <p:cNvPr id="83" name="直接连接符 82"/>
            <p:cNvCxnSpPr/>
            <p:nvPr/>
          </p:nvCxnSpPr>
          <p:spPr>
            <a:xfrm flipV="1">
              <a:off x="1537" y="5400"/>
              <a:ext cx="12740" cy="20"/>
            </a:xfrm>
            <a:prstGeom prst="line">
              <a:avLst/>
            </a:prstGeom>
            <a:ln>
              <a:solidFill>
                <a:srgbClr val="1B215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Diamond 151"/>
            <p:cNvSpPr/>
            <p:nvPr/>
          </p:nvSpPr>
          <p:spPr>
            <a:xfrm>
              <a:off x="1827" y="4266"/>
              <a:ext cx="2268" cy="2268"/>
            </a:xfrm>
            <a:prstGeom prst="diamond">
              <a:avLst/>
            </a:prstGeom>
            <a:solidFill>
              <a:srgbClr val="849E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5" name="Diamond 152"/>
            <p:cNvSpPr/>
            <p:nvPr/>
          </p:nvSpPr>
          <p:spPr>
            <a:xfrm>
              <a:off x="5116" y="4266"/>
              <a:ext cx="2268" cy="2268"/>
            </a:xfrm>
            <a:prstGeom prst="diamond">
              <a:avLst/>
            </a:prstGeom>
            <a:solidFill>
              <a:srgbClr val="FB9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6" name="Diamond 153"/>
            <p:cNvSpPr/>
            <p:nvPr/>
          </p:nvSpPr>
          <p:spPr>
            <a:xfrm>
              <a:off x="8466" y="4266"/>
              <a:ext cx="2268" cy="2268"/>
            </a:xfrm>
            <a:prstGeom prst="diamond">
              <a:avLst/>
            </a:prstGeom>
            <a:solidFill>
              <a:srgbClr val="849E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7" name="Diamond 153"/>
            <p:cNvSpPr/>
            <p:nvPr/>
          </p:nvSpPr>
          <p:spPr>
            <a:xfrm>
              <a:off x="11687" y="4266"/>
              <a:ext cx="2268" cy="2268"/>
            </a:xfrm>
            <a:prstGeom prst="diamond">
              <a:avLst/>
            </a:prstGeom>
            <a:solidFill>
              <a:srgbClr val="FB94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3200"/>
            </a:p>
          </p:txBody>
        </p:sp>
        <p:sp>
          <p:nvSpPr>
            <p:cNvPr id="89" name="文本框 19"/>
            <p:cNvSpPr txBox="1"/>
            <p:nvPr/>
          </p:nvSpPr>
          <p:spPr>
            <a:xfrm>
              <a:off x="2408" y="4957"/>
              <a:ext cx="1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想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文本框 19"/>
            <p:cNvSpPr txBox="1"/>
            <p:nvPr/>
          </p:nvSpPr>
          <p:spPr>
            <a:xfrm>
              <a:off x="5706" y="4909"/>
              <a:ext cx="1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懒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19"/>
            <p:cNvSpPr txBox="1"/>
            <p:nvPr/>
          </p:nvSpPr>
          <p:spPr>
            <a:xfrm>
              <a:off x="9010" y="4861"/>
              <a:ext cx="1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少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文本框 19"/>
            <p:cNvSpPr txBox="1"/>
            <p:nvPr/>
          </p:nvSpPr>
          <p:spPr>
            <a:xfrm>
              <a:off x="12250" y="4764"/>
              <a:ext cx="1088" cy="11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枯</a:t>
              </a:r>
              <a:endParaRPr lang="zh-CN" altLang="en-US" sz="4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TextBox 170"/>
            <p:cNvSpPr txBox="1"/>
            <p:nvPr/>
          </p:nvSpPr>
          <p:spPr>
            <a:xfrm>
              <a:off x="5116" y="6756"/>
              <a:ext cx="2345" cy="1022"/>
            </a:xfrm>
            <a:prstGeom prst="rect">
              <a:avLst/>
            </a:prstGeom>
            <a:noFill/>
          </p:spPr>
          <p:txBody>
            <a:bodyPr wrap="square" lIns="96431" tIns="48215" rIns="96431" bIns="48215" rtlCol="0">
              <a:spAutoFit/>
            </a:bodyPr>
            <a:lstStyle/>
            <a:p>
              <a:pPr algn="ctr"/>
              <a:r>
                <a:rPr lang="zh-CN" altLang="en-US">
                  <a:solidFill>
                    <a:schemeClr val="tx1"/>
                  </a:solidFill>
                  <a:sym typeface="+mn-ea"/>
                </a:rPr>
                <a:t>但往往太懒不能坚持</a:t>
              </a:r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98" name="TextBox 170"/>
            <p:cNvSpPr txBox="1"/>
            <p:nvPr/>
          </p:nvSpPr>
          <p:spPr>
            <a:xfrm>
              <a:off x="8265" y="3009"/>
              <a:ext cx="2578" cy="1022"/>
            </a:xfrm>
            <a:prstGeom prst="rect">
              <a:avLst/>
            </a:prstGeom>
            <a:noFill/>
          </p:spPr>
          <p:txBody>
            <a:bodyPr wrap="square" lIns="96431" tIns="48215" rIns="96431" bIns="48215" rtlCol="0">
              <a:spAutoFit/>
            </a:bodyPr>
            <a:lstStyle/>
            <a:p>
              <a:r>
                <a:rPr lang="zh-CN" altLang="en-US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缺少激励，同伴，乐趣新意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TextBox 170"/>
            <p:cNvSpPr txBox="1"/>
            <p:nvPr/>
          </p:nvSpPr>
          <p:spPr>
            <a:xfrm>
              <a:off x="11687" y="6756"/>
              <a:ext cx="2397" cy="1022"/>
            </a:xfrm>
            <a:prstGeom prst="rect">
              <a:avLst/>
            </a:prstGeom>
            <a:noFill/>
          </p:spPr>
          <p:txBody>
            <a:bodyPr wrap="square" lIns="96431" tIns="48215" rIns="96431" bIns="48215" rtlCol="0">
              <a:spAutoFit/>
            </a:bodyPr>
            <a:lstStyle/>
            <a:p>
              <a:pPr algn="ctr"/>
              <a:r>
                <a:rPr lang="zh-CN" altLang="en-US">
                  <a:sym typeface="+mn-ea"/>
                </a:rPr>
                <a:t>过程过于枯燥，无聊</a:t>
              </a:r>
              <a:endParaRPr lang="zh-CN" altLang="en-US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4438968" y="325428"/>
            <a:ext cx="331406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“树一树”的市场痛点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235" y="568960"/>
            <a:ext cx="2435225" cy="1622425"/>
          </a:xfrm>
          <a:prstGeom prst="rect">
            <a:avLst/>
          </a:prstGeom>
          <a:solidFill>
            <a:schemeClr val="bg1"/>
          </a:solidFill>
          <a:effectLst>
            <a:softEdge rad="228600"/>
          </a:effectLst>
        </p:spPr>
      </p:pic>
      <p:pic>
        <p:nvPicPr>
          <p:cNvPr id="7" name="图片 6" descr="444"/>
          <p:cNvPicPr>
            <a:picLocks noChangeAspect="1"/>
          </p:cNvPicPr>
          <p:nvPr/>
        </p:nvPicPr>
        <p:blipFill>
          <a:blip r:embed="rId4"/>
          <a:srcRect t="38999" r="20351" b="6240"/>
          <a:stretch>
            <a:fillRect/>
          </a:stretch>
        </p:blipFill>
        <p:spPr>
          <a:xfrm>
            <a:off x="213360" y="4505960"/>
            <a:ext cx="2624455" cy="1884045"/>
          </a:xfrm>
          <a:prstGeom prst="rect">
            <a:avLst/>
          </a:prstGeom>
          <a:effectLst>
            <a:softEdge rad="2794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rcRect l="5191"/>
          <a:stretch>
            <a:fillRect/>
          </a:stretch>
        </p:blipFill>
        <p:spPr>
          <a:xfrm>
            <a:off x="1381760" y="452755"/>
            <a:ext cx="5845810" cy="6165850"/>
          </a:xfrm>
          <a:prstGeom prst="rect">
            <a:avLst/>
          </a:prstGeom>
          <a:effectLst/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10369550" y="5241925"/>
            <a:ext cx="1828800" cy="16160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176010" y="940435"/>
            <a:ext cx="4708525" cy="4794250"/>
          </a:xfrm>
          <a:prstGeom prst="rect">
            <a:avLst/>
          </a:prstGeom>
          <a:solidFill>
            <a:srgbClr val="FF83A3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469380" y="1112520"/>
            <a:ext cx="4259374" cy="2939001"/>
            <a:chOff x="10212" y="2880"/>
            <a:chExt cx="6708" cy="4628"/>
          </a:xfrm>
        </p:grpSpPr>
        <p:sp>
          <p:nvSpPr>
            <p:cNvPr id="6" name="文本框 5"/>
            <p:cNvSpPr txBox="1"/>
            <p:nvPr/>
          </p:nvSpPr>
          <p:spPr>
            <a:xfrm>
              <a:off x="11766" y="3835"/>
              <a:ext cx="4393" cy="5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400" dirty="0">
                  <a:solidFill>
                    <a:schemeClr val="bg1"/>
                  </a:solidFill>
                  <a:latin typeface="华康俪金黑W8(P)" panose="020B0800000000000000" pitchFamily="34" charset="-122"/>
                  <a:ea typeface="华康俪金黑W8(P)" panose="020B0800000000000000" pitchFamily="34" charset="-122"/>
                  <a:sym typeface="+mn-ea"/>
                </a:rPr>
                <a:t>只为想养成习惯却不能坚持的你</a:t>
              </a: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华康俪金黑W8(P)" panose="020B0800000000000000" pitchFamily="34" charset="-122"/>
                <a:ea typeface="华康俪金黑W8(P)" panose="020B0800000000000000" pitchFamily="34" charset="-122"/>
                <a:cs typeface="+mn-cs"/>
                <a:sym typeface="+mn-ea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10212" y="2880"/>
              <a:ext cx="6708" cy="4628"/>
              <a:chOff x="3480" y="3444"/>
              <a:chExt cx="6708" cy="4628"/>
            </a:xfrm>
          </p:grpSpPr>
          <p:sp>
            <p:nvSpPr>
              <p:cNvPr id="7" name="TextBox 76"/>
              <p:cNvSpPr txBox="1"/>
              <p:nvPr/>
            </p:nvSpPr>
            <p:spPr>
              <a:xfrm>
                <a:off x="4963" y="3444"/>
                <a:ext cx="4803" cy="9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zh-CN" altLang="en-US" sz="32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rPr>
                  <a:t>树一树诞生啦！</a:t>
                </a:r>
                <a:endParaRPr kumimoji="0" lang="zh-CN" alt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8" name="Freeform 22"/>
              <p:cNvSpPr>
                <a:spLocks noEditPoints="1"/>
              </p:cNvSpPr>
              <p:nvPr/>
            </p:nvSpPr>
            <p:spPr bwMode="auto">
              <a:xfrm>
                <a:off x="3480" y="3444"/>
                <a:ext cx="1074" cy="1378"/>
              </a:xfrm>
              <a:custGeom>
                <a:avLst/>
                <a:gdLst>
                  <a:gd name="T0" fmla="*/ 386 w 414"/>
                  <a:gd name="T1" fmla="*/ 452 h 490"/>
                  <a:gd name="T2" fmla="*/ 386 w 414"/>
                  <a:gd name="T3" fmla="*/ 63 h 490"/>
                  <a:gd name="T4" fmla="*/ 351 w 414"/>
                  <a:gd name="T5" fmla="*/ 24 h 490"/>
                  <a:gd name="T6" fmla="*/ 63 w 414"/>
                  <a:gd name="T7" fmla="*/ 24 h 490"/>
                  <a:gd name="T8" fmla="*/ 28 w 414"/>
                  <a:gd name="T9" fmla="*/ 63 h 490"/>
                  <a:gd name="T10" fmla="*/ 85 w 414"/>
                  <a:gd name="T11" fmla="*/ 63 h 490"/>
                  <a:gd name="T12" fmla="*/ 101 w 414"/>
                  <a:gd name="T13" fmla="*/ 81 h 490"/>
                  <a:gd name="T14" fmla="*/ 101 w 414"/>
                  <a:gd name="T15" fmla="*/ 100 h 490"/>
                  <a:gd name="T16" fmla="*/ 85 w 414"/>
                  <a:gd name="T17" fmla="*/ 118 h 490"/>
                  <a:gd name="T18" fmla="*/ 28 w 414"/>
                  <a:gd name="T19" fmla="*/ 118 h 490"/>
                  <a:gd name="T20" fmla="*/ 28 w 414"/>
                  <a:gd name="T21" fmla="*/ 397 h 490"/>
                  <a:gd name="T22" fmla="*/ 85 w 414"/>
                  <a:gd name="T23" fmla="*/ 397 h 490"/>
                  <a:gd name="T24" fmla="*/ 101 w 414"/>
                  <a:gd name="T25" fmla="*/ 414 h 490"/>
                  <a:gd name="T26" fmla="*/ 101 w 414"/>
                  <a:gd name="T27" fmla="*/ 434 h 490"/>
                  <a:gd name="T28" fmla="*/ 85 w 414"/>
                  <a:gd name="T29" fmla="*/ 451 h 490"/>
                  <a:gd name="T30" fmla="*/ 30 w 414"/>
                  <a:gd name="T31" fmla="*/ 451 h 490"/>
                  <a:gd name="T32" fmla="*/ 30 w 414"/>
                  <a:gd name="T33" fmla="*/ 452 h 490"/>
                  <a:gd name="T34" fmla="*/ 66 w 414"/>
                  <a:gd name="T35" fmla="*/ 490 h 490"/>
                  <a:gd name="T36" fmla="*/ 351 w 414"/>
                  <a:gd name="T37" fmla="*/ 490 h 490"/>
                  <a:gd name="T38" fmla="*/ 386 w 414"/>
                  <a:gd name="T39" fmla="*/ 452 h 490"/>
                  <a:gd name="T40" fmla="*/ 414 w 414"/>
                  <a:gd name="T41" fmla="*/ 431 h 490"/>
                  <a:gd name="T42" fmla="*/ 393 w 414"/>
                  <a:gd name="T43" fmla="*/ 463 h 490"/>
                  <a:gd name="T44" fmla="*/ 401 w 414"/>
                  <a:gd name="T45" fmla="*/ 438 h 490"/>
                  <a:gd name="T46" fmla="*/ 401 w 414"/>
                  <a:gd name="T47" fmla="*/ 55 h 490"/>
                  <a:gd name="T48" fmla="*/ 362 w 414"/>
                  <a:gd name="T49" fmla="*/ 11 h 490"/>
                  <a:gd name="T50" fmla="*/ 78 w 414"/>
                  <a:gd name="T51" fmla="*/ 11 h 490"/>
                  <a:gd name="T52" fmla="*/ 57 w 414"/>
                  <a:gd name="T53" fmla="*/ 18 h 490"/>
                  <a:gd name="T54" fmla="*/ 85 w 414"/>
                  <a:gd name="T55" fmla="*/ 0 h 490"/>
                  <a:gd name="T56" fmla="*/ 367 w 414"/>
                  <a:gd name="T57" fmla="*/ 0 h 490"/>
                  <a:gd name="T58" fmla="*/ 414 w 414"/>
                  <a:gd name="T59" fmla="*/ 50 h 490"/>
                  <a:gd name="T60" fmla="*/ 414 w 414"/>
                  <a:gd name="T61" fmla="*/ 431 h 490"/>
                  <a:gd name="T62" fmla="*/ 146 w 414"/>
                  <a:gd name="T63" fmla="*/ 314 h 490"/>
                  <a:gd name="T64" fmla="*/ 292 w 414"/>
                  <a:gd name="T65" fmla="*/ 314 h 490"/>
                  <a:gd name="T66" fmla="*/ 292 w 414"/>
                  <a:gd name="T67" fmla="*/ 329 h 490"/>
                  <a:gd name="T68" fmla="*/ 281 w 414"/>
                  <a:gd name="T69" fmla="*/ 341 h 490"/>
                  <a:gd name="T70" fmla="*/ 156 w 414"/>
                  <a:gd name="T71" fmla="*/ 341 h 490"/>
                  <a:gd name="T72" fmla="*/ 146 w 414"/>
                  <a:gd name="T73" fmla="*/ 329 h 490"/>
                  <a:gd name="T74" fmla="*/ 146 w 414"/>
                  <a:gd name="T75" fmla="*/ 314 h 490"/>
                  <a:gd name="T76" fmla="*/ 219 w 414"/>
                  <a:gd name="T77" fmla="*/ 263 h 490"/>
                  <a:gd name="T78" fmla="*/ 180 w 414"/>
                  <a:gd name="T79" fmla="*/ 203 h 490"/>
                  <a:gd name="T80" fmla="*/ 219 w 414"/>
                  <a:gd name="T81" fmla="*/ 143 h 490"/>
                  <a:gd name="T82" fmla="*/ 257 w 414"/>
                  <a:gd name="T83" fmla="*/ 203 h 490"/>
                  <a:gd name="T84" fmla="*/ 219 w 414"/>
                  <a:gd name="T85" fmla="*/ 263 h 490"/>
                  <a:gd name="T86" fmla="*/ 74 w 414"/>
                  <a:gd name="T87" fmla="*/ 440 h 490"/>
                  <a:gd name="T88" fmla="*/ 26 w 414"/>
                  <a:gd name="T89" fmla="*/ 440 h 490"/>
                  <a:gd name="T90" fmla="*/ 0 w 414"/>
                  <a:gd name="T91" fmla="*/ 419 h 490"/>
                  <a:gd name="T92" fmla="*/ 0 w 414"/>
                  <a:gd name="T93" fmla="*/ 417 h 490"/>
                  <a:gd name="T94" fmla="*/ 18 w 414"/>
                  <a:gd name="T95" fmla="*/ 404 h 490"/>
                  <a:gd name="T96" fmla="*/ 29 w 414"/>
                  <a:gd name="T97" fmla="*/ 408 h 490"/>
                  <a:gd name="T98" fmla="*/ 74 w 414"/>
                  <a:gd name="T99" fmla="*/ 408 h 490"/>
                  <a:gd name="T100" fmla="*/ 87 w 414"/>
                  <a:gd name="T101" fmla="*/ 423 h 490"/>
                  <a:gd name="T102" fmla="*/ 87 w 414"/>
                  <a:gd name="T103" fmla="*/ 425 h 490"/>
                  <a:gd name="T104" fmla="*/ 74 w 414"/>
                  <a:gd name="T105" fmla="*/ 440 h 490"/>
                  <a:gd name="T106" fmla="*/ 74 w 414"/>
                  <a:gd name="T107" fmla="*/ 107 h 490"/>
                  <a:gd name="T108" fmla="*/ 26 w 414"/>
                  <a:gd name="T109" fmla="*/ 107 h 490"/>
                  <a:gd name="T110" fmla="*/ 0 w 414"/>
                  <a:gd name="T111" fmla="*/ 86 h 490"/>
                  <a:gd name="T112" fmla="*/ 0 w 414"/>
                  <a:gd name="T113" fmla="*/ 83 h 490"/>
                  <a:gd name="T114" fmla="*/ 18 w 414"/>
                  <a:gd name="T115" fmla="*/ 71 h 490"/>
                  <a:gd name="T116" fmla="*/ 29 w 414"/>
                  <a:gd name="T117" fmla="*/ 74 h 490"/>
                  <a:gd name="T118" fmla="*/ 74 w 414"/>
                  <a:gd name="T119" fmla="*/ 74 h 490"/>
                  <a:gd name="T120" fmla="*/ 87 w 414"/>
                  <a:gd name="T121" fmla="*/ 89 h 490"/>
                  <a:gd name="T122" fmla="*/ 87 w 414"/>
                  <a:gd name="T123" fmla="*/ 92 h 490"/>
                  <a:gd name="T124" fmla="*/ 74 w 414"/>
                  <a:gd name="T125" fmla="*/ 107 h 4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14" h="490">
                    <a:moveTo>
                      <a:pt x="386" y="452"/>
                    </a:moveTo>
                    <a:cubicBezTo>
                      <a:pt x="386" y="322"/>
                      <a:pt x="386" y="193"/>
                      <a:pt x="386" y="63"/>
                    </a:cubicBezTo>
                    <a:cubicBezTo>
                      <a:pt x="386" y="42"/>
                      <a:pt x="371" y="24"/>
                      <a:pt x="351" y="24"/>
                    </a:cubicBezTo>
                    <a:cubicBezTo>
                      <a:pt x="255" y="24"/>
                      <a:pt x="159" y="24"/>
                      <a:pt x="63" y="24"/>
                    </a:cubicBezTo>
                    <a:cubicBezTo>
                      <a:pt x="44" y="24"/>
                      <a:pt x="28" y="42"/>
                      <a:pt x="28" y="63"/>
                    </a:cubicBezTo>
                    <a:cubicBezTo>
                      <a:pt x="47" y="63"/>
                      <a:pt x="66" y="63"/>
                      <a:pt x="85" y="63"/>
                    </a:cubicBezTo>
                    <a:cubicBezTo>
                      <a:pt x="94" y="63"/>
                      <a:pt x="101" y="71"/>
                      <a:pt x="101" y="81"/>
                    </a:cubicBezTo>
                    <a:cubicBezTo>
                      <a:pt x="101" y="100"/>
                      <a:pt x="101" y="100"/>
                      <a:pt x="101" y="100"/>
                    </a:cubicBezTo>
                    <a:cubicBezTo>
                      <a:pt x="101" y="110"/>
                      <a:pt x="94" y="118"/>
                      <a:pt x="85" y="118"/>
                    </a:cubicBezTo>
                    <a:cubicBezTo>
                      <a:pt x="66" y="118"/>
                      <a:pt x="47" y="118"/>
                      <a:pt x="28" y="118"/>
                    </a:cubicBezTo>
                    <a:cubicBezTo>
                      <a:pt x="28" y="397"/>
                      <a:pt x="28" y="397"/>
                      <a:pt x="28" y="397"/>
                    </a:cubicBezTo>
                    <a:cubicBezTo>
                      <a:pt x="47" y="397"/>
                      <a:pt x="66" y="397"/>
                      <a:pt x="85" y="397"/>
                    </a:cubicBezTo>
                    <a:cubicBezTo>
                      <a:pt x="94" y="397"/>
                      <a:pt x="101" y="405"/>
                      <a:pt x="101" y="414"/>
                    </a:cubicBezTo>
                    <a:cubicBezTo>
                      <a:pt x="101" y="434"/>
                      <a:pt x="101" y="434"/>
                      <a:pt x="101" y="434"/>
                    </a:cubicBezTo>
                    <a:cubicBezTo>
                      <a:pt x="101" y="443"/>
                      <a:pt x="94" y="451"/>
                      <a:pt x="85" y="451"/>
                    </a:cubicBezTo>
                    <a:cubicBezTo>
                      <a:pt x="67" y="451"/>
                      <a:pt x="49" y="451"/>
                      <a:pt x="30" y="451"/>
                    </a:cubicBezTo>
                    <a:cubicBezTo>
                      <a:pt x="30" y="452"/>
                      <a:pt x="30" y="452"/>
                      <a:pt x="30" y="452"/>
                    </a:cubicBezTo>
                    <a:cubicBezTo>
                      <a:pt x="30" y="473"/>
                      <a:pt x="46" y="490"/>
                      <a:pt x="66" y="490"/>
                    </a:cubicBezTo>
                    <a:cubicBezTo>
                      <a:pt x="161" y="490"/>
                      <a:pt x="256" y="490"/>
                      <a:pt x="351" y="490"/>
                    </a:cubicBezTo>
                    <a:cubicBezTo>
                      <a:pt x="371" y="490"/>
                      <a:pt x="386" y="473"/>
                      <a:pt x="386" y="452"/>
                    </a:cubicBezTo>
                    <a:close/>
                    <a:moveTo>
                      <a:pt x="414" y="431"/>
                    </a:moveTo>
                    <a:cubicBezTo>
                      <a:pt x="414" y="444"/>
                      <a:pt x="402" y="456"/>
                      <a:pt x="393" y="463"/>
                    </a:cubicBezTo>
                    <a:cubicBezTo>
                      <a:pt x="398" y="456"/>
                      <a:pt x="401" y="447"/>
                      <a:pt x="401" y="438"/>
                    </a:cubicBezTo>
                    <a:cubicBezTo>
                      <a:pt x="401" y="310"/>
                      <a:pt x="402" y="183"/>
                      <a:pt x="401" y="55"/>
                    </a:cubicBezTo>
                    <a:cubicBezTo>
                      <a:pt x="401" y="29"/>
                      <a:pt x="385" y="11"/>
                      <a:pt x="362" y="11"/>
                    </a:cubicBezTo>
                    <a:cubicBezTo>
                      <a:pt x="266" y="11"/>
                      <a:pt x="174" y="11"/>
                      <a:pt x="78" y="11"/>
                    </a:cubicBezTo>
                    <a:cubicBezTo>
                      <a:pt x="70" y="11"/>
                      <a:pt x="63" y="13"/>
                      <a:pt x="57" y="18"/>
                    </a:cubicBezTo>
                    <a:cubicBezTo>
                      <a:pt x="64" y="9"/>
                      <a:pt x="74" y="0"/>
                      <a:pt x="85" y="0"/>
                    </a:cubicBezTo>
                    <a:cubicBezTo>
                      <a:pt x="180" y="0"/>
                      <a:pt x="271" y="0"/>
                      <a:pt x="367" y="0"/>
                    </a:cubicBezTo>
                    <a:cubicBezTo>
                      <a:pt x="392" y="0"/>
                      <a:pt x="414" y="22"/>
                      <a:pt x="414" y="50"/>
                    </a:cubicBezTo>
                    <a:cubicBezTo>
                      <a:pt x="414" y="177"/>
                      <a:pt x="414" y="304"/>
                      <a:pt x="414" y="431"/>
                    </a:cubicBezTo>
                    <a:close/>
                    <a:moveTo>
                      <a:pt x="146" y="314"/>
                    </a:moveTo>
                    <a:cubicBezTo>
                      <a:pt x="146" y="261"/>
                      <a:pt x="292" y="261"/>
                      <a:pt x="292" y="314"/>
                    </a:cubicBezTo>
                    <a:cubicBezTo>
                      <a:pt x="292" y="329"/>
                      <a:pt x="292" y="329"/>
                      <a:pt x="292" y="329"/>
                    </a:cubicBezTo>
                    <a:cubicBezTo>
                      <a:pt x="292" y="335"/>
                      <a:pt x="287" y="341"/>
                      <a:pt x="281" y="341"/>
                    </a:cubicBezTo>
                    <a:cubicBezTo>
                      <a:pt x="156" y="341"/>
                      <a:pt x="156" y="341"/>
                      <a:pt x="156" y="341"/>
                    </a:cubicBezTo>
                    <a:cubicBezTo>
                      <a:pt x="150" y="341"/>
                      <a:pt x="146" y="335"/>
                      <a:pt x="146" y="329"/>
                    </a:cubicBezTo>
                    <a:cubicBezTo>
                      <a:pt x="146" y="314"/>
                      <a:pt x="146" y="314"/>
                      <a:pt x="146" y="314"/>
                    </a:cubicBezTo>
                    <a:close/>
                    <a:moveTo>
                      <a:pt x="219" y="263"/>
                    </a:moveTo>
                    <a:cubicBezTo>
                      <a:pt x="201" y="263"/>
                      <a:pt x="180" y="236"/>
                      <a:pt x="180" y="203"/>
                    </a:cubicBezTo>
                    <a:cubicBezTo>
                      <a:pt x="180" y="170"/>
                      <a:pt x="175" y="143"/>
                      <a:pt x="219" y="143"/>
                    </a:cubicBezTo>
                    <a:cubicBezTo>
                      <a:pt x="263" y="143"/>
                      <a:pt x="257" y="170"/>
                      <a:pt x="257" y="203"/>
                    </a:cubicBezTo>
                    <a:cubicBezTo>
                      <a:pt x="257" y="236"/>
                      <a:pt x="237" y="263"/>
                      <a:pt x="219" y="263"/>
                    </a:cubicBezTo>
                    <a:close/>
                    <a:moveTo>
                      <a:pt x="74" y="440"/>
                    </a:moveTo>
                    <a:cubicBezTo>
                      <a:pt x="26" y="440"/>
                      <a:pt x="26" y="440"/>
                      <a:pt x="26" y="440"/>
                    </a:cubicBezTo>
                    <a:cubicBezTo>
                      <a:pt x="14" y="440"/>
                      <a:pt x="0" y="435"/>
                      <a:pt x="0" y="419"/>
                    </a:cubicBezTo>
                    <a:cubicBezTo>
                      <a:pt x="0" y="418"/>
                      <a:pt x="0" y="417"/>
                      <a:pt x="0" y="417"/>
                    </a:cubicBezTo>
                    <a:cubicBezTo>
                      <a:pt x="0" y="398"/>
                      <a:pt x="15" y="397"/>
                      <a:pt x="18" y="404"/>
                    </a:cubicBezTo>
                    <a:cubicBezTo>
                      <a:pt x="19" y="407"/>
                      <a:pt x="23" y="408"/>
                      <a:pt x="29" y="408"/>
                    </a:cubicBezTo>
                    <a:cubicBezTo>
                      <a:pt x="74" y="408"/>
                      <a:pt x="74" y="408"/>
                      <a:pt x="74" y="408"/>
                    </a:cubicBezTo>
                    <a:cubicBezTo>
                      <a:pt x="81" y="408"/>
                      <a:pt x="87" y="415"/>
                      <a:pt x="87" y="423"/>
                    </a:cubicBezTo>
                    <a:cubicBezTo>
                      <a:pt x="87" y="424"/>
                      <a:pt x="87" y="424"/>
                      <a:pt x="87" y="425"/>
                    </a:cubicBezTo>
                    <a:cubicBezTo>
                      <a:pt x="87" y="433"/>
                      <a:pt x="81" y="440"/>
                      <a:pt x="74" y="440"/>
                    </a:cubicBezTo>
                    <a:close/>
                    <a:moveTo>
                      <a:pt x="74" y="107"/>
                    </a:moveTo>
                    <a:cubicBezTo>
                      <a:pt x="26" y="107"/>
                      <a:pt x="26" y="107"/>
                      <a:pt x="26" y="107"/>
                    </a:cubicBezTo>
                    <a:cubicBezTo>
                      <a:pt x="14" y="107"/>
                      <a:pt x="0" y="102"/>
                      <a:pt x="0" y="86"/>
                    </a:cubicBezTo>
                    <a:cubicBezTo>
                      <a:pt x="0" y="85"/>
                      <a:pt x="0" y="84"/>
                      <a:pt x="0" y="83"/>
                    </a:cubicBezTo>
                    <a:cubicBezTo>
                      <a:pt x="0" y="65"/>
                      <a:pt x="15" y="64"/>
                      <a:pt x="18" y="71"/>
                    </a:cubicBezTo>
                    <a:cubicBezTo>
                      <a:pt x="19" y="74"/>
                      <a:pt x="23" y="74"/>
                      <a:pt x="29" y="74"/>
                    </a:cubicBezTo>
                    <a:cubicBezTo>
                      <a:pt x="74" y="74"/>
                      <a:pt x="74" y="74"/>
                      <a:pt x="74" y="74"/>
                    </a:cubicBezTo>
                    <a:cubicBezTo>
                      <a:pt x="81" y="74"/>
                      <a:pt x="87" y="81"/>
                      <a:pt x="87" y="89"/>
                    </a:cubicBezTo>
                    <a:cubicBezTo>
                      <a:pt x="87" y="90"/>
                      <a:pt x="87" y="91"/>
                      <a:pt x="87" y="92"/>
                    </a:cubicBezTo>
                    <a:cubicBezTo>
                      <a:pt x="87" y="100"/>
                      <a:pt x="81" y="107"/>
                      <a:pt x="74" y="10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grpSp>
            <p:nvGrpSpPr>
              <p:cNvPr id="10" name="组合 9"/>
              <p:cNvGrpSpPr/>
              <p:nvPr/>
            </p:nvGrpSpPr>
            <p:grpSpPr>
              <a:xfrm>
                <a:off x="3776" y="4924"/>
                <a:ext cx="6412" cy="3149"/>
                <a:chOff x="12610" y="8326"/>
                <a:chExt cx="16605" cy="8160"/>
              </a:xfrm>
            </p:grpSpPr>
            <p:pic>
              <p:nvPicPr>
                <p:cNvPr id="12" name="图片 11" descr="4"/>
                <p:cNvPicPr>
                  <a:picLocks noChangeAspect="1"/>
                </p:cNvPicPr>
                <p:nvPr/>
              </p:nvPicPr>
              <p:blipFill>
                <a:blip r:embed="rId4"/>
                <a:srcRect t="5478"/>
                <a:stretch>
                  <a:fillRect/>
                </a:stretch>
              </p:blipFill>
              <p:spPr>
                <a:xfrm>
                  <a:off x="18473" y="8326"/>
                  <a:ext cx="4915" cy="6574"/>
                </a:xfrm>
                <a:prstGeom prst="rect">
                  <a:avLst/>
                </a:prstGeom>
                <a:effectLst>
                  <a:softEdge rad="228600"/>
                </a:effectLst>
              </p:spPr>
            </p:pic>
            <p:sp>
              <p:nvSpPr>
                <p:cNvPr id="15" name="文本框 14"/>
                <p:cNvSpPr txBox="1"/>
                <p:nvPr/>
              </p:nvSpPr>
              <p:spPr>
                <a:xfrm>
                  <a:off x="16530" y="10706"/>
                  <a:ext cx="2555" cy="24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t" forceAA="0">
                  <a:spAutoFit/>
                </a:bodyPr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宋体" panose="02010600030101010101" pitchFamily="2" charset="-122"/>
                      <a:ea typeface="宋体" panose="02010600030101010101" pitchFamily="2" charset="-122"/>
                      <a:cs typeface="+mn-cs"/>
                      <a:sym typeface="Helvetica Light"/>
                    </a:rPr>
                    <a:t>＋</a:t>
                  </a:r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宋体" panose="02010600030101010101" pitchFamily="2" charset="-122"/>
                    <a:ea typeface="宋体" panose="02010600030101010101" pitchFamily="2" charset="-122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7" name="文本框 16"/>
                <p:cNvSpPr txBox="1"/>
                <p:nvPr/>
              </p:nvSpPr>
              <p:spPr>
                <a:xfrm>
                  <a:off x="12610" y="14565"/>
                  <a:ext cx="3216" cy="192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房屋</a:t>
                  </a:r>
                  <a:endParaRPr kumimoji="0" lang="zh-CN" alt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18649" y="14566"/>
                  <a:ext cx="4195" cy="1920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4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精灵</a:t>
                  </a:r>
                  <a:endParaRPr kumimoji="0" lang="zh-CN" altLang="en-US" sz="24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19" name="文本框 18"/>
                <p:cNvSpPr txBox="1"/>
                <p:nvPr/>
              </p:nvSpPr>
              <p:spPr>
                <a:xfrm>
                  <a:off x="22844" y="10706"/>
                  <a:ext cx="2409" cy="2423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t" forceAA="0">
                  <a:spAutoFit/>
                </a:bodyPr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32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Arial" panose="020B0604020202020204" pitchFamily="34" charset="0"/>
                      <a:ea typeface="+mn-ea"/>
                      <a:cs typeface="+mn-cs"/>
                      <a:sym typeface="Helvetica Light"/>
                    </a:rPr>
                    <a:t>→</a:t>
                  </a:r>
                  <a:endParaRPr kumimoji="0" lang="zh-CN" altLang="en-US" sz="32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Arial" panose="020B0604020202020204" pitchFamily="34" charset="0"/>
                    <a:ea typeface="+mn-ea"/>
                    <a:cs typeface="+mn-cs"/>
                    <a:sym typeface="Helvetica Light"/>
                  </a:endParaRPr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25183" y="10272"/>
                  <a:ext cx="4032" cy="3931"/>
                </a:xfrm>
                <a:prstGeom prst="rect">
                  <a:avLst/>
                </a:prstGeom>
                <a:noFill/>
                <a:ln w="12700" cap="flat">
                  <a:noFill/>
                  <a:miter lim="400000"/>
                </a:ln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none"/>
              </p:style>
              <p:txBody>
                <a:bodyPr rot="0" vertOverflow="overflow" horzOverflow="overflow" vert="horz" wrap="square" lIns="50800" tIns="50800" rIns="50800" bIns="50800" numCol="1" spcCol="38100" rtlCol="0" anchor="ctr" forceAA="0">
                  <a:spAutoFit/>
                </a:bodyPr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吸引</a:t>
                  </a:r>
                  <a:endParaRPr kumimoji="0" lang="zh-CN" alt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  <a:p>
                  <a:pPr marL="0" marR="0" indent="0" algn="ctr" defTabSz="825500" rtl="0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</a:pPr>
                  <a:r>
                    <a:rPr kumimoji="0" lang="zh-CN" altLang="en-US" sz="2800" b="0" i="0" u="none" strike="noStrike" cap="none" spc="0" normalizeH="0" baseline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FillTx/>
                      <a:latin typeface="+mn-lt"/>
                      <a:ea typeface="+mn-ea"/>
                      <a:cs typeface="+mn-cs"/>
                      <a:sym typeface="Helvetica Light"/>
                    </a:rPr>
                    <a:t>用户</a:t>
                  </a:r>
                  <a:endParaRPr kumimoji="0" lang="zh-CN" altLang="en-US" sz="2800" b="0" i="0" u="none" strike="noStrike" cap="none" spc="0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+mn-lt"/>
                    <a:ea typeface="+mn-ea"/>
                    <a:cs typeface="+mn-cs"/>
                    <a:sym typeface="Helvetica Light"/>
                  </a:endParaRPr>
                </a:p>
              </p:txBody>
            </p:sp>
          </p:grpSp>
        </p:grp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rcRect l="5191"/>
          <a:stretch>
            <a:fillRect/>
          </a:stretch>
        </p:blipFill>
        <p:spPr>
          <a:xfrm>
            <a:off x="6363970" y="2201545"/>
            <a:ext cx="1384935" cy="1461135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27" name="图片 26" descr="奖金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1305" y="4281170"/>
            <a:ext cx="814705" cy="814705"/>
          </a:xfrm>
          <a:prstGeom prst="rect">
            <a:avLst/>
          </a:prstGeom>
        </p:spPr>
      </p:pic>
      <p:pic>
        <p:nvPicPr>
          <p:cNvPr id="28" name="图片 27" descr="鼓励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90560" y="4280535"/>
            <a:ext cx="814070" cy="814070"/>
          </a:xfrm>
          <a:prstGeom prst="rect">
            <a:avLst/>
          </a:prstGeom>
        </p:spPr>
      </p:pic>
      <p:sp>
        <p:nvSpPr>
          <p:cNvPr id="30" name="文本框 29"/>
          <p:cNvSpPr txBox="1"/>
          <p:nvPr/>
        </p:nvSpPr>
        <p:spPr>
          <a:xfrm>
            <a:off x="7618420" y="4390980"/>
            <a:ext cx="626480" cy="5937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Helvetica Light"/>
              </a:rPr>
              <a:t>＋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Helvetica Ligh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166599" y="4390980"/>
            <a:ext cx="590681" cy="59372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t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anose="020B0604020202020204" pitchFamily="34" charset="0"/>
                <a:ea typeface="+mn-ea"/>
                <a:cs typeface="+mn-cs"/>
                <a:sym typeface="Helvetica Light"/>
              </a:rPr>
              <a:t>→</a:t>
            </a: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 panose="020B0604020202020204" pitchFamily="34" charset="0"/>
              <a:ea typeface="+mn-ea"/>
              <a:cs typeface="+mn-cs"/>
              <a:sym typeface="Helvetica Ligh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631210" y="5095883"/>
            <a:ext cx="788556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奖金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303165" y="5095883"/>
            <a:ext cx="788556" cy="4705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鼓励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757262" y="4281433"/>
            <a:ext cx="988637" cy="963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趣味无穷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690875" y="4648200"/>
            <a:ext cx="2501123" cy="2209799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3957638" y="325428"/>
            <a:ext cx="4276725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典型产品对比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——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可行性分析</a:t>
            </a:r>
            <a:r>
              <a:rPr kumimoji="1"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 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26" name="直接连接符 25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40" y="1805940"/>
            <a:ext cx="6447155" cy="16383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54000" y="140716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规模对比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45440" y="3549650"/>
            <a:ext cx="4596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功能对比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440" y="3917950"/>
            <a:ext cx="6101715" cy="27082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3040" y="919480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83A3"/>
                </a:solidFill>
              </a:rPr>
              <a:t>习惯养成类程序分析：</a:t>
            </a:r>
            <a:endParaRPr lang="zh-CN" altLang="en-US" sz="2800" b="1">
              <a:ln w="10160">
                <a:solidFill>
                  <a:schemeClr val="accent5"/>
                </a:solidFill>
                <a:prstDash val="solid"/>
              </a:ln>
              <a:solidFill>
                <a:srgbClr val="FF83A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792595" y="919480"/>
            <a:ext cx="3383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>
                <a:solidFill>
                  <a:srgbClr val="FF83A3"/>
                </a:solidFill>
              </a:rPr>
              <a:t>创新点可行性分析</a:t>
            </a:r>
            <a:r>
              <a:rPr lang="zh-CN" altLang="en-US" sz="2800"/>
              <a:t>：</a:t>
            </a:r>
            <a:endParaRPr lang="zh-CN" altLang="en-US" sz="2800"/>
          </a:p>
        </p:txBody>
      </p:sp>
      <p:pic>
        <p:nvPicPr>
          <p:cNvPr id="13" name="图片 12" descr="Screenshot_20180629_214333"/>
          <p:cNvPicPr>
            <a:picLocks noChangeAspect="1"/>
          </p:cNvPicPr>
          <p:nvPr/>
        </p:nvPicPr>
        <p:blipFill>
          <a:blip r:embed="rId5"/>
          <a:srcRect b="5554"/>
          <a:stretch>
            <a:fillRect/>
          </a:stretch>
        </p:blipFill>
        <p:spPr>
          <a:xfrm>
            <a:off x="7011035" y="1775460"/>
            <a:ext cx="2186305" cy="4131310"/>
          </a:xfrm>
          <a:prstGeom prst="rect">
            <a:avLst/>
          </a:prstGeom>
        </p:spPr>
      </p:pic>
      <p:pic>
        <p:nvPicPr>
          <p:cNvPr id="14" name="图片 13" descr="Screenshot_20180629_214303"/>
          <p:cNvPicPr>
            <a:picLocks noChangeAspect="1"/>
          </p:cNvPicPr>
          <p:nvPr/>
        </p:nvPicPr>
        <p:blipFill>
          <a:blip r:embed="rId6"/>
          <a:srcRect b="25777"/>
          <a:stretch>
            <a:fillRect/>
          </a:stretch>
        </p:blipFill>
        <p:spPr>
          <a:xfrm>
            <a:off x="9433560" y="1775460"/>
            <a:ext cx="2118360" cy="314515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6918960" y="14020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蚂蚁庄园</a:t>
            </a:r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342120" y="14071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蚂蚁森林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图片 3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00" r="30588" b="66245"/>
          <a:stretch>
            <a:fillRect/>
          </a:stretch>
        </p:blipFill>
        <p:spPr>
          <a:xfrm>
            <a:off x="0" y="1"/>
            <a:ext cx="1530457" cy="11125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359" t="30889"/>
          <a:stretch>
            <a:fillRect/>
          </a:stretch>
        </p:blipFill>
        <p:spPr>
          <a:xfrm>
            <a:off x="9736595" y="4636770"/>
            <a:ext cx="2501123" cy="2209799"/>
          </a:xfrm>
          <a:prstGeom prst="rect">
            <a:avLst/>
          </a:prstGeom>
        </p:spPr>
      </p:pic>
      <p:sp>
        <p:nvSpPr>
          <p:cNvPr id="9" name="Freeform 6"/>
          <p:cNvSpPr>
            <a:spLocks noChangeArrowheads="1"/>
          </p:cNvSpPr>
          <p:nvPr/>
        </p:nvSpPr>
        <p:spPr bwMode="auto">
          <a:xfrm>
            <a:off x="4452938" y="4636747"/>
            <a:ext cx="3108325" cy="279400"/>
          </a:xfrm>
          <a:custGeom>
            <a:avLst/>
            <a:gdLst>
              <a:gd name="T0" fmla="*/ 3061 w 3061"/>
              <a:gd name="T1" fmla="*/ 0 h 274"/>
              <a:gd name="T2" fmla="*/ 1623 w 3061"/>
              <a:gd name="T3" fmla="*/ 0 h 274"/>
              <a:gd name="T4" fmla="*/ 471 w 3061"/>
              <a:gd name="T5" fmla="*/ 0 h 274"/>
              <a:gd name="T6" fmla="*/ 0 w 3061"/>
              <a:gd name="T7" fmla="*/ 274 h 274"/>
              <a:gd name="T8" fmla="*/ 2592 w 3061"/>
              <a:gd name="T9" fmla="*/ 274 h 274"/>
              <a:gd name="T10" fmla="*/ 3061 w 3061"/>
              <a:gd name="T11" fmla="*/ 0 h 2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61" h="274">
                <a:moveTo>
                  <a:pt x="3061" y="0"/>
                </a:moveTo>
                <a:cubicBezTo>
                  <a:pt x="1623" y="0"/>
                  <a:pt x="1623" y="0"/>
                  <a:pt x="1623" y="0"/>
                </a:cubicBezTo>
                <a:cubicBezTo>
                  <a:pt x="471" y="0"/>
                  <a:pt x="471" y="0"/>
                  <a:pt x="471" y="0"/>
                </a:cubicBezTo>
                <a:cubicBezTo>
                  <a:pt x="0" y="274"/>
                  <a:pt x="0" y="274"/>
                  <a:pt x="0" y="274"/>
                </a:cubicBezTo>
                <a:cubicBezTo>
                  <a:pt x="2592" y="274"/>
                  <a:pt x="2592" y="274"/>
                  <a:pt x="2592" y="274"/>
                </a:cubicBezTo>
                <a:cubicBezTo>
                  <a:pt x="2592" y="274"/>
                  <a:pt x="3043" y="9"/>
                  <a:pt x="3061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0" name="Freeform 14"/>
          <p:cNvSpPr>
            <a:spLocks noChangeArrowheads="1"/>
          </p:cNvSpPr>
          <p:nvPr/>
        </p:nvSpPr>
        <p:spPr bwMode="auto">
          <a:xfrm>
            <a:off x="5053013" y="3733459"/>
            <a:ext cx="1985962" cy="177800"/>
          </a:xfrm>
          <a:custGeom>
            <a:avLst/>
            <a:gdLst>
              <a:gd name="T0" fmla="*/ 1955 w 1955"/>
              <a:gd name="T1" fmla="*/ 0 h 175"/>
              <a:gd name="T2" fmla="*/ 301 w 1955"/>
              <a:gd name="T3" fmla="*/ 0 h 175"/>
              <a:gd name="T4" fmla="*/ 0 w 1955"/>
              <a:gd name="T5" fmla="*/ 175 h 175"/>
              <a:gd name="T6" fmla="*/ 1655 w 1955"/>
              <a:gd name="T7" fmla="*/ 175 h 175"/>
              <a:gd name="T8" fmla="*/ 1955 w 1955"/>
              <a:gd name="T9" fmla="*/ 0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55" h="175">
                <a:moveTo>
                  <a:pt x="1955" y="0"/>
                </a:moveTo>
                <a:cubicBezTo>
                  <a:pt x="301" y="0"/>
                  <a:pt x="301" y="0"/>
                  <a:pt x="301" y="0"/>
                </a:cubicBezTo>
                <a:cubicBezTo>
                  <a:pt x="0" y="175"/>
                  <a:pt x="0" y="175"/>
                  <a:pt x="0" y="175"/>
                </a:cubicBezTo>
                <a:cubicBezTo>
                  <a:pt x="1655" y="175"/>
                  <a:pt x="1655" y="175"/>
                  <a:pt x="1655" y="175"/>
                </a:cubicBezTo>
                <a:cubicBezTo>
                  <a:pt x="1655" y="175"/>
                  <a:pt x="1954" y="0"/>
                  <a:pt x="1955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" name="Freeform 16"/>
          <p:cNvSpPr>
            <a:spLocks noChangeArrowheads="1"/>
          </p:cNvSpPr>
          <p:nvPr/>
        </p:nvSpPr>
        <p:spPr bwMode="auto">
          <a:xfrm>
            <a:off x="5578475" y="2823822"/>
            <a:ext cx="936625" cy="180975"/>
          </a:xfrm>
          <a:custGeom>
            <a:avLst/>
            <a:gdLst>
              <a:gd name="T0" fmla="*/ 921 w 922"/>
              <a:gd name="T1" fmla="*/ 0 h 179"/>
              <a:gd name="T2" fmla="*/ 298 w 922"/>
              <a:gd name="T3" fmla="*/ 0 h 179"/>
              <a:gd name="T4" fmla="*/ 0 w 922"/>
              <a:gd name="T5" fmla="*/ 179 h 179"/>
              <a:gd name="T6" fmla="*/ 626 w 922"/>
              <a:gd name="T7" fmla="*/ 179 h 179"/>
              <a:gd name="T8" fmla="*/ 921 w 922"/>
              <a:gd name="T9" fmla="*/ 0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22" h="179">
                <a:moveTo>
                  <a:pt x="921" y="0"/>
                </a:moveTo>
                <a:cubicBezTo>
                  <a:pt x="298" y="0"/>
                  <a:pt x="298" y="0"/>
                  <a:pt x="298" y="0"/>
                </a:cubicBezTo>
                <a:cubicBezTo>
                  <a:pt x="298" y="0"/>
                  <a:pt x="2" y="179"/>
                  <a:pt x="0" y="179"/>
                </a:cubicBezTo>
                <a:cubicBezTo>
                  <a:pt x="626" y="179"/>
                  <a:pt x="626" y="179"/>
                  <a:pt x="626" y="179"/>
                </a:cubicBezTo>
                <a:cubicBezTo>
                  <a:pt x="626" y="179"/>
                  <a:pt x="922" y="0"/>
                  <a:pt x="921" y="0"/>
                </a:cubicBezTo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Freeform 7"/>
          <p:cNvSpPr>
            <a:spLocks noChangeArrowheads="1"/>
          </p:cNvSpPr>
          <p:nvPr/>
        </p:nvSpPr>
        <p:spPr bwMode="auto">
          <a:xfrm>
            <a:off x="3808413" y="4916147"/>
            <a:ext cx="4560887" cy="1138237"/>
          </a:xfrm>
          <a:custGeom>
            <a:avLst/>
            <a:gdLst>
              <a:gd name="T0" fmla="*/ 508 w 3590"/>
              <a:gd name="T1" fmla="*/ 0 h 895"/>
              <a:gd name="T2" fmla="*/ 0 w 3590"/>
              <a:gd name="T3" fmla="*/ 895 h 895"/>
              <a:gd name="T4" fmla="*/ 1795 w 3590"/>
              <a:gd name="T5" fmla="*/ 895 h 895"/>
              <a:gd name="T6" fmla="*/ 3590 w 3590"/>
              <a:gd name="T7" fmla="*/ 895 h 895"/>
              <a:gd name="T8" fmla="*/ 3082 w 3590"/>
              <a:gd name="T9" fmla="*/ 0 h 895"/>
              <a:gd name="T10" fmla="*/ 508 w 3590"/>
              <a:gd name="T11" fmla="*/ 0 h 8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590" h="895">
                <a:moveTo>
                  <a:pt x="508" y="0"/>
                </a:moveTo>
                <a:lnTo>
                  <a:pt x="0" y="895"/>
                </a:lnTo>
                <a:lnTo>
                  <a:pt x="1795" y="895"/>
                </a:lnTo>
                <a:lnTo>
                  <a:pt x="3590" y="895"/>
                </a:lnTo>
                <a:lnTo>
                  <a:pt x="3082" y="0"/>
                </a:lnTo>
                <a:lnTo>
                  <a:pt x="508" y="0"/>
                </a:lnTo>
                <a:close/>
              </a:path>
            </a:pathLst>
          </a:custGeom>
          <a:solidFill>
            <a:srgbClr val="849E5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3" name="Freeform 8"/>
          <p:cNvSpPr>
            <a:spLocks noChangeArrowheads="1"/>
          </p:cNvSpPr>
          <p:nvPr/>
        </p:nvSpPr>
        <p:spPr bwMode="auto">
          <a:xfrm>
            <a:off x="5688013" y="2099922"/>
            <a:ext cx="827087" cy="723900"/>
          </a:xfrm>
          <a:custGeom>
            <a:avLst/>
            <a:gdLst>
              <a:gd name="T0" fmla="*/ 651 w 651"/>
              <a:gd name="T1" fmla="*/ 570 h 570"/>
              <a:gd name="T2" fmla="*/ 325 w 651"/>
              <a:gd name="T3" fmla="*/ 0 h 570"/>
              <a:gd name="T4" fmla="*/ 0 w 651"/>
              <a:gd name="T5" fmla="*/ 570 h 570"/>
              <a:gd name="T6" fmla="*/ 651 w 651"/>
              <a:gd name="T7" fmla="*/ 570 h 5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51" h="570">
                <a:moveTo>
                  <a:pt x="651" y="570"/>
                </a:moveTo>
                <a:lnTo>
                  <a:pt x="325" y="0"/>
                </a:lnTo>
                <a:lnTo>
                  <a:pt x="0" y="570"/>
                </a:lnTo>
                <a:lnTo>
                  <a:pt x="651" y="570"/>
                </a:lnTo>
                <a:close/>
              </a:path>
            </a:pathLst>
          </a:custGeom>
          <a:solidFill>
            <a:srgbClr val="FB949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4" name="Freeform 10"/>
          <p:cNvSpPr>
            <a:spLocks noChangeArrowheads="1"/>
          </p:cNvSpPr>
          <p:nvPr/>
        </p:nvSpPr>
        <p:spPr bwMode="auto">
          <a:xfrm>
            <a:off x="5162550" y="3004797"/>
            <a:ext cx="1876425" cy="728662"/>
          </a:xfrm>
          <a:custGeom>
            <a:avLst/>
            <a:gdLst>
              <a:gd name="T0" fmla="*/ 1313 w 1477"/>
              <a:gd name="T1" fmla="*/ 287 h 573"/>
              <a:gd name="T2" fmla="*/ 1150 w 1477"/>
              <a:gd name="T3" fmla="*/ 0 h 573"/>
              <a:gd name="T4" fmla="*/ 327 w 1477"/>
              <a:gd name="T5" fmla="*/ 0 h 573"/>
              <a:gd name="T6" fmla="*/ 164 w 1477"/>
              <a:gd name="T7" fmla="*/ 287 h 573"/>
              <a:gd name="T8" fmla="*/ 0 w 1477"/>
              <a:gd name="T9" fmla="*/ 573 h 573"/>
              <a:gd name="T10" fmla="*/ 1477 w 1477"/>
              <a:gd name="T11" fmla="*/ 573 h 573"/>
              <a:gd name="T12" fmla="*/ 1313 w 1477"/>
              <a:gd name="T13" fmla="*/ 287 h 5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77" h="573">
                <a:moveTo>
                  <a:pt x="1313" y="287"/>
                </a:moveTo>
                <a:lnTo>
                  <a:pt x="1150" y="0"/>
                </a:lnTo>
                <a:lnTo>
                  <a:pt x="327" y="0"/>
                </a:lnTo>
                <a:lnTo>
                  <a:pt x="164" y="287"/>
                </a:lnTo>
                <a:lnTo>
                  <a:pt x="0" y="573"/>
                </a:lnTo>
                <a:lnTo>
                  <a:pt x="1477" y="573"/>
                </a:lnTo>
                <a:lnTo>
                  <a:pt x="1313" y="287"/>
                </a:lnTo>
              </a:path>
            </a:pathLst>
          </a:custGeom>
          <a:solidFill>
            <a:srgbClr val="849E5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5" name="Freeform 12"/>
          <p:cNvSpPr>
            <a:spLocks noChangeArrowheads="1"/>
          </p:cNvSpPr>
          <p:nvPr/>
        </p:nvSpPr>
        <p:spPr bwMode="auto">
          <a:xfrm>
            <a:off x="4640263" y="3908084"/>
            <a:ext cx="2921000" cy="728663"/>
          </a:xfrm>
          <a:custGeom>
            <a:avLst/>
            <a:gdLst>
              <a:gd name="T0" fmla="*/ 325 w 2299"/>
              <a:gd name="T1" fmla="*/ 0 h 574"/>
              <a:gd name="T2" fmla="*/ 0 w 2299"/>
              <a:gd name="T3" fmla="*/ 574 h 574"/>
              <a:gd name="T4" fmla="*/ 1149 w 2299"/>
              <a:gd name="T5" fmla="*/ 574 h 574"/>
              <a:gd name="T6" fmla="*/ 2299 w 2299"/>
              <a:gd name="T7" fmla="*/ 574 h 574"/>
              <a:gd name="T8" fmla="*/ 1974 w 2299"/>
              <a:gd name="T9" fmla="*/ 0 h 574"/>
              <a:gd name="T10" fmla="*/ 325 w 2299"/>
              <a:gd name="T11" fmla="*/ 0 h 5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299" h="574">
                <a:moveTo>
                  <a:pt x="325" y="0"/>
                </a:moveTo>
                <a:lnTo>
                  <a:pt x="0" y="574"/>
                </a:lnTo>
                <a:lnTo>
                  <a:pt x="1149" y="574"/>
                </a:lnTo>
                <a:lnTo>
                  <a:pt x="2299" y="574"/>
                </a:lnTo>
                <a:lnTo>
                  <a:pt x="1974" y="0"/>
                </a:lnTo>
                <a:lnTo>
                  <a:pt x="325" y="0"/>
                </a:lnTo>
              </a:path>
            </a:pathLst>
          </a:custGeom>
          <a:solidFill>
            <a:srgbClr val="FB9491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rgbClr val="000000"/>
              </a:solidFill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508635" y="4636770"/>
            <a:ext cx="2420620" cy="1134110"/>
            <a:chOff x="12388" y="2946"/>
            <a:chExt cx="3812" cy="1786"/>
          </a:xfrm>
        </p:grpSpPr>
        <p:sp>
          <p:nvSpPr>
            <p:cNvPr id="31" name="文本框 30"/>
            <p:cNvSpPr txBox="1"/>
            <p:nvPr/>
          </p:nvSpPr>
          <p:spPr>
            <a:xfrm>
              <a:off x="13801" y="2946"/>
              <a:ext cx="2399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运动达人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2388" y="3425"/>
              <a:ext cx="36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想要坚持健身，跑步，减肥的人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028825" y="1903730"/>
            <a:ext cx="2424430" cy="1101725"/>
            <a:chOff x="1180" y="6246"/>
            <a:chExt cx="3818" cy="1735"/>
          </a:xfrm>
        </p:grpSpPr>
        <p:sp>
          <p:nvSpPr>
            <p:cNvPr id="33" name="文本框 32"/>
            <p:cNvSpPr txBox="1"/>
            <p:nvPr/>
          </p:nvSpPr>
          <p:spPr>
            <a:xfrm>
              <a:off x="3298" y="6246"/>
              <a:ext cx="1700" cy="6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学习狗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180" y="6674"/>
              <a:ext cx="362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6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想要背单词，拥有广阔知识面的学生</a:t>
              </a:r>
              <a:endPara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7824579" y="2099688"/>
            <a:ext cx="152331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女性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7619729" y="2410949"/>
            <a:ext cx="2298621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习惯养成类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女性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用户占60%以上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8882380" y="3910965"/>
            <a:ext cx="761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学生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503908" y="4238090"/>
            <a:ext cx="2298621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35岁以下的</a:t>
            </a:r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占比60%以上</a:t>
            </a:r>
            <a:endParaRPr lang="en-US" altLang="zh-CN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5394960" y="325428"/>
            <a:ext cx="14020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目标用户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5816600" y="919481"/>
            <a:ext cx="558800" cy="0"/>
          </a:xfrm>
          <a:prstGeom prst="line">
            <a:avLst/>
          </a:prstGeom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学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310" y="5003800"/>
            <a:ext cx="1147445" cy="962660"/>
          </a:xfrm>
          <a:prstGeom prst="rect">
            <a:avLst/>
          </a:prstGeom>
        </p:spPr>
      </p:pic>
      <p:pic>
        <p:nvPicPr>
          <p:cNvPr id="3" name="图片 2" descr="女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530" y="3996055"/>
            <a:ext cx="640715" cy="640715"/>
          </a:xfrm>
          <a:prstGeom prst="rect">
            <a:avLst/>
          </a:prstGeom>
        </p:spPr>
      </p:pic>
      <p:pic>
        <p:nvPicPr>
          <p:cNvPr id="4" name="图片 3" descr="学生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710" y="3136265"/>
            <a:ext cx="554990" cy="465455"/>
          </a:xfrm>
          <a:prstGeom prst="rect">
            <a:avLst/>
          </a:prstGeom>
        </p:spPr>
      </p:pic>
      <p:pic>
        <p:nvPicPr>
          <p:cNvPr id="5" name="图片 4" descr="女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8035" y="2302510"/>
            <a:ext cx="433070" cy="43307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797040" y="1279525"/>
            <a:ext cx="28467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习惯养成类</a:t>
            </a:r>
            <a:r>
              <a:rPr lang="en-US" altLang="zh-CN" sz="2400"/>
              <a:t>APP</a:t>
            </a:r>
            <a:r>
              <a:rPr lang="zh-CN" altLang="en-US" sz="2400"/>
              <a:t>用户</a:t>
            </a:r>
            <a:endParaRPr lang="zh-CN" altLang="en-US" sz="2400"/>
          </a:p>
        </p:txBody>
      </p:sp>
      <p:sp>
        <p:nvSpPr>
          <p:cNvPr id="22" name="文本框 21"/>
          <p:cNvSpPr txBox="1"/>
          <p:nvPr/>
        </p:nvSpPr>
        <p:spPr>
          <a:xfrm>
            <a:off x="2611755" y="1279525"/>
            <a:ext cx="25336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/>
              <a:t>“</a:t>
            </a:r>
            <a:r>
              <a:rPr lang="zh-CN" altLang="en-US" sz="2400"/>
              <a:t>树一树</a:t>
            </a:r>
            <a:r>
              <a:rPr lang="en-US" altLang="zh-CN" sz="2400"/>
              <a:t>”</a:t>
            </a:r>
            <a:r>
              <a:rPr lang="zh-CN" altLang="en-US" sz="2400"/>
              <a:t>目标客户</a:t>
            </a:r>
            <a:endParaRPr lang="zh-CN" altLang="en-US" sz="2400"/>
          </a:p>
        </p:txBody>
      </p:sp>
      <p:cxnSp>
        <p:nvCxnSpPr>
          <p:cNvPr id="23" name="直接箭头连接符 22"/>
          <p:cNvCxnSpPr/>
          <p:nvPr/>
        </p:nvCxnSpPr>
        <p:spPr>
          <a:xfrm flipH="1">
            <a:off x="3443605" y="2168525"/>
            <a:ext cx="1951355" cy="330708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 flipH="1" flipV="1">
            <a:off x="6797040" y="2168525"/>
            <a:ext cx="1935480" cy="334835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2028825" y="3486785"/>
            <a:ext cx="145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早起困难户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1228725" y="3885565"/>
            <a:ext cx="22148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想要坚持每天早起的人</a:t>
            </a:r>
            <a:endParaRPr lang="zh-CN" altLang="en-US" sz="160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8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83"/>
          <a:stretch>
            <a:fillRect/>
          </a:stretch>
        </p:blipFill>
        <p:spPr>
          <a:xfrm>
            <a:off x="-46892" y="0"/>
            <a:ext cx="12238892" cy="6857999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>
          <a:xfrm>
            <a:off x="901943" y="3420964"/>
            <a:ext cx="1783385" cy="1783385"/>
          </a:xfrm>
          <a:prstGeom prst="ellipse">
            <a:avLst/>
          </a:prstGeom>
          <a:solidFill>
            <a:srgbClr val="FF83A3">
              <a:alpha val="70000"/>
            </a:srgbClr>
          </a:solidFill>
          <a:ln>
            <a:noFill/>
          </a:ln>
          <a:effectLst>
            <a:reflection stA="40000" endPos="300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847373" y="4630631"/>
            <a:ext cx="573718" cy="573718"/>
          </a:xfrm>
          <a:prstGeom prst="ellipse">
            <a:avLst/>
          </a:prstGeom>
          <a:solidFill>
            <a:srgbClr val="FF83A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523A2C"/>
              </a:solidFill>
            </a:endParaRPr>
          </a:p>
        </p:txBody>
      </p:sp>
      <p:sp>
        <p:nvSpPr>
          <p:cNvPr id="23" name="MH_Others_1"/>
          <p:cNvSpPr txBox="1"/>
          <p:nvPr>
            <p:custDataLst>
              <p:tags r:id="rId2"/>
            </p:custDataLst>
          </p:nvPr>
        </p:nvSpPr>
        <p:spPr>
          <a:xfrm>
            <a:off x="1335180" y="2466042"/>
            <a:ext cx="954114" cy="3139229"/>
          </a:xfrm>
          <a:prstGeom prst="rect">
            <a:avLst/>
          </a:prstGeom>
          <a:noFill/>
          <a:effectLst>
            <a:reflection endPos="0" dist="50800" dir="5400000" sy="-100000" algn="bl" rotWithShape="0"/>
          </a:effectLst>
        </p:spPr>
        <p:txBody>
          <a:bodyPr wrap="square" rtlCol="0" anchor="ctr">
            <a:noAutofit/>
          </a:bodyPr>
          <a:lstStyle>
            <a:defPPr>
              <a:defRPr lang="zh-CN"/>
            </a:defPPr>
            <a:lvl1pPr algn="ctr">
              <a:defRPr sz="37500">
                <a:solidFill>
                  <a:schemeClr val="bg1"/>
                </a:solidFill>
                <a:latin typeface="ISOCP" panose="00000400000000000000" pitchFamily="2" charset="0"/>
                <a:ea typeface="造字工房悦黑（非商用）常规体" pitchFamily="50" charset="-122"/>
                <a:cs typeface="ISOCP" panose="00000400000000000000" pitchFamily="2" charset="0"/>
              </a:defRPr>
            </a:lvl1pPr>
          </a:lstStyle>
          <a:p>
            <a:r>
              <a:rPr lang="en-US" altLang="zh-CN" sz="27100" dirty="0">
                <a:solidFill>
                  <a:srgbClr val="523A2C"/>
                </a:solidFill>
              </a:rPr>
              <a:t>2</a:t>
            </a:r>
            <a:endParaRPr lang="zh-CN" altLang="en-US" sz="27100" dirty="0">
              <a:solidFill>
                <a:srgbClr val="523A2C"/>
              </a:solidFill>
            </a:endParaRPr>
          </a:p>
        </p:txBody>
      </p:sp>
      <p:sp>
        <p:nvSpPr>
          <p:cNvPr id="24" name="Rectangle 47"/>
          <p:cNvSpPr/>
          <p:nvPr/>
        </p:nvSpPr>
        <p:spPr>
          <a:xfrm>
            <a:off x="3855720" y="3758565"/>
            <a:ext cx="418211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  <a:sym typeface="+mn-ea"/>
              </a:rPr>
              <a:t>小程序项目内容介绍</a:t>
            </a:r>
            <a:endParaRPr lang="en-US" altLang="zh-CN" sz="3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55845" y="4373352"/>
            <a:ext cx="43621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kolor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suum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mement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bereh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that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keu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ubat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jeurawat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bak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talak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licen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</a:rPr>
              <a:t>Lorem </a:t>
            </a:r>
            <a:r>
              <a:rPr lang="en-US" altLang="zh-CN" sz="160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ipsum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/>
      <p:bldP spid="25" grpId="0"/>
    </p:bldLst>
  </p:timing>
</p:sld>
</file>

<file path=ppt/tags/tag1.xml><?xml version="1.0" encoding="utf-8"?>
<p:tagLst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p="http://schemas.openxmlformats.org/presentationml/2006/main">
  <p:tag name="MH" val="20151230141854"/>
  <p:tag name="MH_LIBRARY" val="CONTENTS"/>
  <p:tag name="MH_TYPE" val="OTHERS"/>
  <p:tag name="ID" val="545839"/>
</p:tagLst>
</file>

<file path=ppt/tags/tag3.xml><?xml version="1.0" encoding="utf-8"?>
<p:tagLst xmlns:p="http://schemas.openxmlformats.org/presentationml/2006/main">
  <p:tag name="MH" val="20151230141854"/>
  <p:tag name="MH_LIBRARY" val="CONTENTS"/>
  <p:tag name="MH_TYPE" val="OTHERS"/>
  <p:tag name="ID" val="545839"/>
</p:tagLst>
</file>

<file path=ppt/tags/tag4.xml><?xml version="1.0" encoding="utf-8"?>
<p:tagLst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2705</Words>
  <Application>WPS 演示</Application>
  <PresentationFormat>宽屏</PresentationFormat>
  <Paragraphs>379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7" baseType="lpstr">
      <vt:lpstr>Arial</vt:lpstr>
      <vt:lpstr>宋体</vt:lpstr>
      <vt:lpstr>Wingdings</vt:lpstr>
      <vt:lpstr>华康俪金黑W8(P)</vt:lpstr>
      <vt:lpstr>华文细黑</vt:lpstr>
      <vt:lpstr>Impact</vt:lpstr>
      <vt:lpstr>微软雅黑</vt:lpstr>
      <vt:lpstr>Latha</vt:lpstr>
      <vt:lpstr>ISOCP</vt:lpstr>
      <vt:lpstr>造字工房悦黑（非商用）常规体</vt:lpstr>
      <vt:lpstr>Levenim MT</vt:lpstr>
      <vt:lpstr>Calibri</vt:lpstr>
      <vt:lpstr>Helvetica Light</vt:lpstr>
      <vt:lpstr>等线</vt:lpstr>
      <vt:lpstr>黑体</vt:lpstr>
      <vt:lpstr>Arial Unicode MS</vt:lpstr>
      <vt:lpstr>等线 Light</vt:lpstr>
      <vt:lpstr>Segoe Print</vt:lpstr>
      <vt:lpstr>Perpetua Titling MT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 R 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China</dc:creator>
  <cp:lastModifiedBy>lililiaaa</cp:lastModifiedBy>
  <cp:revision>7</cp:revision>
  <dcterms:created xsi:type="dcterms:W3CDTF">2018-04-25T05:04:00Z</dcterms:created>
  <dcterms:modified xsi:type="dcterms:W3CDTF">2018-06-29T14:10:17Z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2052-10.1.0.7245</vt:lpwstr>
  </property>
</Properties>
</file>